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393" r:id="rId2"/>
    <p:sldId id="384" r:id="rId3"/>
    <p:sldId id="386" r:id="rId4"/>
    <p:sldId id="395" r:id="rId5"/>
    <p:sldId id="387" r:id="rId6"/>
    <p:sldId id="413" r:id="rId7"/>
    <p:sldId id="416" r:id="rId8"/>
    <p:sldId id="410" r:id="rId9"/>
    <p:sldId id="414" r:id="rId10"/>
    <p:sldId id="396" r:id="rId11"/>
    <p:sldId id="418" r:id="rId12"/>
    <p:sldId id="372" r:id="rId13"/>
    <p:sldId id="397" r:id="rId14"/>
    <p:sldId id="385" r:id="rId15"/>
    <p:sldId id="360" r:id="rId16"/>
    <p:sldId id="33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2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8" d="100"/>
          <a:sy n="88" d="100"/>
        </p:scale>
        <p:origin x="228" y="63"/>
      </p:cViewPr>
      <p:guideLst>
        <p:guide orient="horz" pos="2160"/>
        <p:guide pos="382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EC86F-EFF8-4CCF-8E77-73AFCE2F3902}" type="datetimeFigureOut">
              <a:rPr lang="zh-CN" altLang="en-US" smtClean="0"/>
              <a:t>2023/4/10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EB6EFB-A80B-4FAD-84BB-7DAEB6833D3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7385709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10FFC6F4-F9A5-495D-86F9-70B309CFC1C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空白">
    <p:spTree>
      <p:nvGrpSpPr>
        <p:cNvPr id="1" name=""/>
        <p:cNvGrpSpPr/>
        <p:nvPr/>
      </p:nvGrpSpPr>
      <p:grpSpPr>
        <a:xfrm>
          <a:off x="0" y="0"/>
          <a:ext cx="0" cy="0"/>
          <a:chOff x="0" y="0"/>
          <a:chExt cx="0" cy="0"/>
        </a:xfrm>
      </p:grpSpPr>
      <p:sp>
        <p:nvSpPr>
          <p:cNvPr id="5" name="矩形 4"/>
          <p:cNvSpPr/>
          <p:nvPr userDrawn="1"/>
        </p:nvSpPr>
        <p:spPr>
          <a:xfrm>
            <a:off x="1" y="1327391"/>
            <a:ext cx="12192000" cy="4958484"/>
          </a:xfrm>
          <a:prstGeom prst="rect">
            <a:avLst/>
          </a:prstGeom>
          <a:solidFill>
            <a:schemeClr val="bg1"/>
          </a:solidFill>
          <a:ln>
            <a:solidFill>
              <a:srgbClr val="99000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6400" b="0" i="0" u="none" strike="noStrike" kern="1200" cap="none" spc="0" normalizeH="0" baseline="0" noProof="0" dirty="0">
              <a:ln>
                <a:noFill/>
              </a:ln>
              <a:solidFill>
                <a:srgbClr val="C00000"/>
              </a:solidFill>
              <a:effectLst/>
              <a:uLnTx/>
              <a:uFillTx/>
              <a:latin typeface="Impact" panose="020B0806030902050204" pitchFamily="34" charset="0"/>
              <a:ea typeface="宋体" panose="02010600030101010101" pitchFamily="2" charset="-122"/>
              <a:cs typeface="+mn-cs"/>
            </a:endParaRPr>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41931" y="182669"/>
            <a:ext cx="935079" cy="960000"/>
          </a:xfrm>
          <a:prstGeom prst="rect">
            <a:avLst/>
          </a:prstGeom>
        </p:spPr>
      </p:pic>
      <p:pic>
        <p:nvPicPr>
          <p:cNvPr id="4" name="图片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19075" y="182669"/>
            <a:ext cx="922856" cy="960000"/>
          </a:xfrm>
          <a:prstGeom prst="rect">
            <a:avLst/>
          </a:prstGeom>
        </p:spPr>
      </p:pic>
      <p:sp>
        <p:nvSpPr>
          <p:cNvPr id="6" name="文本占位符 5"/>
          <p:cNvSpPr>
            <a:spLocks noGrp="1"/>
          </p:cNvSpPr>
          <p:nvPr>
            <p:ph type="body" sz="quarter" idx="10" hasCustomPrompt="1"/>
          </p:nvPr>
        </p:nvSpPr>
        <p:spPr>
          <a:xfrm>
            <a:off x="521080" y="330353"/>
            <a:ext cx="6081777" cy="664633"/>
          </a:xfrm>
          <a:prstGeom prst="rect">
            <a:avLst/>
          </a:prstGeom>
        </p:spPr>
        <p:txBody>
          <a:bodyPr anchor="ctr" anchorCtr="0">
            <a:normAutofit/>
          </a:bodyPr>
          <a:lstStyle>
            <a:lvl1pPr marL="0" indent="0">
              <a:buNone/>
              <a:defRPr sz="2665" b="1">
                <a:solidFill>
                  <a:srgbClr val="990000"/>
                </a:solidFill>
                <a:latin typeface="微软雅黑" panose="020B0503020204020204" pitchFamily="34" charset="-122"/>
                <a:ea typeface="微软雅黑" panose="020B0503020204020204" pitchFamily="34" charset="-122"/>
              </a:defRPr>
            </a:lvl1pPr>
          </a:lstStyle>
          <a:p>
            <a:pPr lvl="0"/>
            <a:r>
              <a:rPr lang="zh-CN" altLang="en-US" dirty="0"/>
              <a:t>点击添加标题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solidFill>
                <a:latin typeface="微软雅黑" panose="020B0503020204020204" pitchFamily="34" charset="-122"/>
                <a:ea typeface="微软雅黑" panose="020B0503020204020204" pitchFamily="34" charset="-122"/>
                <a:sym typeface="+mn-ea"/>
              </a:rPr>
              <a:t>PPT</a:t>
            </a:r>
            <a:r>
              <a:rPr lang="zh-CN" altLang="en-US" sz="300" dirty="0">
                <a:solidFill>
                  <a:schemeClr val="bg1"/>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pitchFamily="34" charset="-122"/>
                <a:ea typeface="微软雅黑" panose="020B0503020204020204" pitchFamily="34" charset="-122"/>
                <a:sym typeface="+mn-ea"/>
              </a:rPr>
              <a:t>ibaotu.com</a:t>
            </a:r>
          </a:p>
        </p:txBody>
      </p:sp>
      <p:pic>
        <p:nvPicPr>
          <p:cNvPr id="9" name="图片 8" descr="图片包含 地面&#10;&#10;已生成极高可信度的说明"/>
          <p:cNvPicPr>
            <a:picLocks noChangeAspect="1"/>
          </p:cNvPicPr>
          <p:nvPr userDrawn="1"/>
        </p:nvPicPr>
        <p:blipFill rotWithShape="1">
          <a:blip r:embed="rId5" cstate="print">
            <a:extLst>
              <a:ext uri="{28A0092B-C50C-407E-A947-70E740481C1C}">
                <a14:useLocalDpi xmlns:a14="http://schemas.microsoft.com/office/drawing/2010/main" val="0"/>
              </a:ext>
            </a:extLst>
          </a:blip>
          <a:srcRect l="363" r="1"/>
          <a:stretch>
            <a:fillRect/>
          </a:stretch>
        </p:blipFill>
        <p:spPr>
          <a:xfrm>
            <a:off x="0"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272" y="179614"/>
            <a:ext cx="11707586" cy="6547757"/>
          </a:xfrm>
          <a:prstGeom prst="rect">
            <a:avLst/>
          </a:prstGeom>
          <a:ln w="34925">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6" name="TextBox 59"/>
          <p:cNvSpPr txBox="1"/>
          <p:nvPr/>
        </p:nvSpPr>
        <p:spPr>
          <a:xfrm>
            <a:off x="3259326" y="2439788"/>
            <a:ext cx="5673348" cy="1738938"/>
          </a:xfrm>
          <a:prstGeom prst="rect">
            <a:avLst/>
          </a:prstGeom>
          <a:noFill/>
        </p:spPr>
        <p:txBody>
          <a:bodyPr wrap="none" rtlCol="0">
            <a:spAutoFit/>
            <a:scene3d>
              <a:camera prst="orthographicFront"/>
              <a:lightRig rig="threePt" dir="t"/>
            </a:scene3d>
            <a:sp3d extrusionH="57150">
              <a:bevelT w="82550" h="38100" prst="coolSlant"/>
            </a:sp3d>
          </a:bodyPr>
          <a:lstStyle/>
          <a:p>
            <a:pPr algn="ctr" defTabSz="913765"/>
            <a:r>
              <a:rPr lang="zh-CN" altLang="en-US" sz="10700" b="1" dirty="0">
                <a:solidFill>
                  <a:srgbClr val="FFC000">
                    <a:lumMod val="20000"/>
                    <a:lumOff val="80000"/>
                  </a:srgbClr>
                </a:solidFill>
                <a:effectLst>
                  <a:outerShdw blurRad="50800" dist="38100" dir="18900000" algn="bl" rotWithShape="0">
                    <a:prstClr val="black">
                      <a:alpha val="40000"/>
                    </a:prstClr>
                  </a:outerShdw>
                </a:effectLst>
                <a:latin typeface="华康俪金黑W8(P)" panose="020B0800000000000000" pitchFamily="34" charset="-122"/>
                <a:ea typeface="华康俪金黑W8(P)" panose="020B0800000000000000" pitchFamily="34" charset="-122"/>
              </a:rPr>
              <a:t>中印关系</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41" presetClass="entr" presetSubtype="0" fill="hold" grpId="0" nodeType="afterEffect">
                                  <p:stCondLst>
                                    <p:cond delay="500"/>
                                  </p:stCondLst>
                                  <p:iterate type="lt">
                                    <p:tmPct val="10000"/>
                                  </p:iterate>
                                  <p:childTnLst>
                                    <p:set>
                                      <p:cBhvr>
                                        <p:cTn id="10" dur="1" fill="hold">
                                          <p:stCondLst>
                                            <p:cond delay="0"/>
                                          </p:stCondLst>
                                        </p:cTn>
                                        <p:tgtEl>
                                          <p:spTgt spid="16"/>
                                        </p:tgtEl>
                                        <p:attrNameLst>
                                          <p:attrName>style.visibility</p:attrName>
                                        </p:attrNameLst>
                                      </p:cBhvr>
                                      <p:to>
                                        <p:strVal val="visible"/>
                                      </p:to>
                                    </p:set>
                                    <p:anim calcmode="lin" valueType="num">
                                      <p:cBhvr>
                                        <p:cTn id="11" dur="3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2" dur="300" fill="hold"/>
                                        <p:tgtEl>
                                          <p:spTgt spid="16"/>
                                        </p:tgtEl>
                                        <p:attrNameLst>
                                          <p:attrName>ppt_y</p:attrName>
                                        </p:attrNameLst>
                                      </p:cBhvr>
                                      <p:tavLst>
                                        <p:tav tm="0">
                                          <p:val>
                                            <p:strVal val="#ppt_y"/>
                                          </p:val>
                                        </p:tav>
                                        <p:tav tm="100000">
                                          <p:val>
                                            <p:strVal val="#ppt_y"/>
                                          </p:val>
                                        </p:tav>
                                      </p:tavLst>
                                    </p:anim>
                                    <p:anim calcmode="lin" valueType="num">
                                      <p:cBhvr>
                                        <p:cTn id="13" dur="3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4" dur="3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5" dur="300" tmFilter="0,0; .5, 1; 1, 1"/>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zh-CN" altLang="en-US" dirty="0">
                <a:effectLst>
                  <a:outerShdw blurRad="38100" dist="38100" dir="2700000" algn="tl">
                    <a:srgbClr val="000000">
                      <a:alpha val="43137"/>
                    </a:srgbClr>
                  </a:outerShdw>
                </a:effectLst>
              </a:rPr>
              <a:t>六七十年代中印外交</a:t>
            </a:r>
          </a:p>
        </p:txBody>
      </p:sp>
      <p:sp>
        <p:nvSpPr>
          <p:cNvPr id="7" name="TextBox 8"/>
          <p:cNvSpPr txBox="1"/>
          <p:nvPr/>
        </p:nvSpPr>
        <p:spPr>
          <a:xfrm>
            <a:off x="3962306" y="1934550"/>
            <a:ext cx="4619584" cy="584775"/>
          </a:xfrm>
          <a:prstGeom prst="rect">
            <a:avLst/>
          </a:prstGeom>
          <a:noFill/>
        </p:spPr>
        <p:txBody>
          <a:bodyPr wrap="square" rtlCol="0">
            <a:spAutoFit/>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1960</a:t>
            </a:r>
            <a:r>
              <a:rPr kumimoji="0" lang="zh-CN" altLang="en-US" sz="32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年 周总理再度访印</a:t>
            </a:r>
          </a:p>
        </p:txBody>
      </p:sp>
      <p:sp>
        <p:nvSpPr>
          <p:cNvPr id="18" name="矩形 17"/>
          <p:cNvSpPr/>
          <p:nvPr/>
        </p:nvSpPr>
        <p:spPr>
          <a:xfrm>
            <a:off x="2001381" y="2653128"/>
            <a:ext cx="8541434" cy="17574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3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印度仍然拒绝中方关于边界问题的谈判</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a:p>
            <a:pPr marL="0" marR="0" lvl="0" indent="0" algn="ctr" defTabSz="913765" rtl="0" eaLnBrk="1" fontAlgn="auto" latinLnBrk="0" hangingPunct="1">
              <a:lnSpc>
                <a:spcPct val="100000"/>
              </a:lnSpc>
              <a:spcBef>
                <a:spcPts val="0"/>
              </a:spcBef>
              <a:spcAft>
                <a:spcPts val="0"/>
              </a:spcAft>
              <a:buClrTx/>
              <a:buSzTx/>
              <a:buFontTx/>
              <a:buNone/>
              <a:defRPr/>
            </a:pPr>
            <a:r>
              <a:rPr lang="zh-CN" altLang="en-US" sz="3600" b="1" dirty="0">
                <a:solidFill>
                  <a:prstClr val="white"/>
                </a:solidFill>
                <a:latin typeface="微软雅黑" panose="020B0503020204020204" pitchFamily="34" charset="-122"/>
                <a:ea typeface="微软雅黑" panose="020B0503020204020204" pitchFamily="34" charset="-122"/>
              </a:rPr>
              <a:t>总理会谈破裂</a:t>
            </a:r>
            <a:endParaRPr kumimoji="0" lang="zh-CN" altLang="en-US" sz="3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 name="文本框 1"/>
          <p:cNvSpPr txBox="1"/>
          <p:nvPr/>
        </p:nvSpPr>
        <p:spPr>
          <a:xfrm>
            <a:off x="3486720" y="4640242"/>
            <a:ext cx="5570756" cy="707886"/>
          </a:xfrm>
          <a:prstGeom prst="rect">
            <a:avLst/>
          </a:prstGeom>
          <a:noFill/>
        </p:spPr>
        <p:txBody>
          <a:bodyPr wrap="none" rtlCol="0">
            <a:spAutoFit/>
          </a:bodyPr>
          <a:lstStyle/>
          <a:p>
            <a:pPr algn="ctr"/>
            <a:r>
              <a:rPr lang="zh-CN" altLang="en-US" sz="2000" b="1" dirty="0">
                <a:latin typeface="微软雅黑" panose="020B0503020204020204" pitchFamily="34" charset="-122"/>
                <a:ea typeface="微软雅黑" panose="020B0503020204020204" pitchFamily="34" charset="-122"/>
              </a:rPr>
              <a:t>印度借“抵抗美国敌人”的名义得到美国贷款；</a:t>
            </a:r>
            <a:endParaRPr lang="en-US" altLang="zh-CN" sz="2000" b="1" dirty="0">
              <a:latin typeface="微软雅黑" panose="020B0503020204020204" pitchFamily="34" charset="-122"/>
              <a:ea typeface="微软雅黑" panose="020B0503020204020204" pitchFamily="34" charset="-122"/>
            </a:endParaRPr>
          </a:p>
          <a:p>
            <a:pPr algn="ctr"/>
            <a:r>
              <a:rPr lang="zh-CN" altLang="en-US" sz="2000" b="1" dirty="0">
                <a:latin typeface="微软雅黑" panose="020B0503020204020204" pitchFamily="34" charset="-122"/>
                <a:ea typeface="微软雅黑" panose="020B0503020204020204" pitchFamily="34" charset="-122"/>
              </a:rPr>
              <a:t>苏联也支持印度反华，向其提供军火</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250"/>
                                  </p:stCondLst>
                                  <p:childTnLst>
                                    <p:set>
                                      <p:cBhvr>
                                        <p:cTn id="6" dur="1" fill="hold">
                                          <p:stCondLst>
                                            <p:cond delay="0"/>
                                          </p:stCondLst>
                                        </p:cTn>
                                        <p:tgtEl>
                                          <p:spTgt spid="7"/>
                                        </p:tgtEl>
                                        <p:attrNameLst>
                                          <p:attrName>style.visibility</p:attrName>
                                        </p:attrNameLst>
                                      </p:cBhvr>
                                      <p:to>
                                        <p:strVal val="visible"/>
                                      </p:to>
                                    </p:set>
                                    <p:anim calcmode="lin" valueType="num">
                                      <p:cBhvr>
                                        <p:cTn id="7" dur="1250" fill="hold"/>
                                        <p:tgtEl>
                                          <p:spTgt spid="7"/>
                                        </p:tgtEl>
                                        <p:attrNameLst>
                                          <p:attrName>ppt_w</p:attrName>
                                        </p:attrNameLst>
                                      </p:cBhvr>
                                      <p:tavLst>
                                        <p:tav tm="0">
                                          <p:val>
                                            <p:fltVal val="0"/>
                                          </p:val>
                                        </p:tav>
                                        <p:tav tm="100000">
                                          <p:val>
                                            <p:strVal val="#ppt_w"/>
                                          </p:val>
                                        </p:tav>
                                      </p:tavLst>
                                    </p:anim>
                                    <p:anim calcmode="lin" valueType="num">
                                      <p:cBhvr>
                                        <p:cTn id="8" dur="1250" fill="hold"/>
                                        <p:tgtEl>
                                          <p:spTgt spid="7"/>
                                        </p:tgtEl>
                                        <p:attrNameLst>
                                          <p:attrName>ppt_h</p:attrName>
                                        </p:attrNameLst>
                                      </p:cBhvr>
                                      <p:tavLst>
                                        <p:tav tm="0">
                                          <p:val>
                                            <p:fltVal val="0"/>
                                          </p:val>
                                        </p:tav>
                                        <p:tav tm="100000">
                                          <p:val>
                                            <p:strVal val="#ppt_h"/>
                                          </p:val>
                                        </p:tav>
                                      </p:tavLst>
                                    </p:anim>
                                    <p:animEffect transition="in" filter="fade">
                                      <p:cBhvr>
                                        <p:cTn id="9" dur="1250"/>
                                        <p:tgtEl>
                                          <p:spTgt spid="7"/>
                                        </p:tgtEl>
                                      </p:cBhvr>
                                    </p:animEffect>
                                  </p:childTnLst>
                                </p:cTn>
                              </p:par>
                            </p:childTnLst>
                          </p:cTn>
                        </p:par>
                        <p:par>
                          <p:cTn id="10" fill="hold">
                            <p:stCondLst>
                              <p:cond delay="1750"/>
                            </p:stCondLst>
                            <p:childTnLst>
                              <p:par>
                                <p:cTn id="11" presetID="22" presetClass="entr" presetSubtype="8"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1500"/>
                                        <p:tgtEl>
                                          <p:spTgt spid="18"/>
                                        </p:tgtEl>
                                      </p:cBhvr>
                                    </p:animEffect>
                                  </p:childTnLst>
                                </p:cTn>
                              </p:par>
                            </p:childTnLst>
                          </p:cTn>
                        </p:par>
                        <p:par>
                          <p:cTn id="14" fill="hold">
                            <p:stCondLst>
                              <p:cond delay="3250"/>
                            </p:stCondLst>
                            <p:childTnLst>
                              <p:par>
                                <p:cTn id="15" presetID="42"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8" grpId="0"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zh-CN" altLang="en-US" dirty="0">
                <a:effectLst>
                  <a:outerShdw blurRad="38100" dist="38100" dir="2700000" algn="tl">
                    <a:srgbClr val="000000">
                      <a:alpha val="43137"/>
                    </a:srgbClr>
                  </a:outerShdw>
                </a:effectLst>
              </a:rPr>
              <a:t>六七十年代中印外交</a:t>
            </a:r>
          </a:p>
        </p:txBody>
      </p:sp>
      <p:sp>
        <p:nvSpPr>
          <p:cNvPr id="18" name="矩形 17"/>
          <p:cNvSpPr/>
          <p:nvPr/>
        </p:nvSpPr>
        <p:spPr>
          <a:xfrm>
            <a:off x="1672972" y="1984808"/>
            <a:ext cx="8846057" cy="317617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3765">
              <a:defRPr/>
            </a:pPr>
            <a:r>
              <a:rPr lang="zh-CN" altLang="en-US" sz="3600" b="1" dirty="0">
                <a:solidFill>
                  <a:prstClr val="white"/>
                </a:solidFill>
                <a:latin typeface="微软雅黑" panose="020B0503020204020204" pitchFamily="34" charset="-122"/>
                <a:ea typeface="微软雅黑" panose="020B0503020204020204" pitchFamily="34" charset="-122"/>
              </a:rPr>
              <a:t>最终中国忍无可忍，在</a:t>
            </a:r>
            <a:r>
              <a:rPr lang="en-US" altLang="zh-CN" sz="3600" b="1" dirty="0">
                <a:solidFill>
                  <a:prstClr val="white"/>
                </a:solidFill>
                <a:latin typeface="微软雅黑" panose="020B0503020204020204" pitchFamily="34" charset="-122"/>
                <a:ea typeface="微软雅黑" panose="020B0503020204020204" pitchFamily="34" charset="-122"/>
              </a:rPr>
              <a:t>1962</a:t>
            </a:r>
            <a:r>
              <a:rPr lang="zh-CN" altLang="en-US" sz="3600" b="1" dirty="0">
                <a:solidFill>
                  <a:prstClr val="white"/>
                </a:solidFill>
                <a:latin typeface="微软雅黑" panose="020B0503020204020204" pitchFamily="34" charset="-122"/>
                <a:ea typeface="微软雅黑" panose="020B0503020204020204" pitchFamily="34" charset="-122"/>
              </a:rPr>
              <a:t>年发起了震惊世界的对印自卫反击战，给予了印军以沉重打击，有力的维护和捍卫了国家主权和领土完整，中国用实际行动向世界展示了中国领土主权不容侵犯。</a:t>
            </a:r>
          </a:p>
        </p:txBody>
      </p:sp>
    </p:spTree>
    <p:extLst>
      <p:ext uri="{BB962C8B-B14F-4D97-AF65-F5344CB8AC3E}">
        <p14:creationId xmlns:p14="http://schemas.microsoft.com/office/powerpoint/2010/main" val="82998768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1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859791"/>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1746683" y="829322"/>
            <a:ext cx="4349317" cy="664633"/>
          </a:xfrm>
          <a:ln w="25400">
            <a:solidFill>
              <a:srgbClr val="990000"/>
            </a:solidFill>
            <a:prstDash val="dashDot"/>
          </a:ln>
        </p:spPr>
        <p:txBody>
          <a:bodyPr>
            <a:normAutofit/>
          </a:bodyPr>
          <a:lstStyle/>
          <a:p>
            <a:pPr algn="ctr"/>
            <a:r>
              <a:rPr lang="en-US" altLang="zh-CN" dirty="0">
                <a:effectLst>
                  <a:outerShdw blurRad="38100" dist="38100" dir="2700000" algn="tl">
                    <a:srgbClr val="000000">
                      <a:alpha val="43137"/>
                    </a:srgbClr>
                  </a:outerShdw>
                </a:effectLst>
              </a:rPr>
              <a:t>1962-1963</a:t>
            </a:r>
            <a:r>
              <a:rPr lang="zh-CN" altLang="en-US" dirty="0">
                <a:effectLst>
                  <a:outerShdw blurRad="38100" dist="38100" dir="2700000" algn="tl">
                    <a:srgbClr val="000000">
                      <a:alpha val="43137"/>
                    </a:srgbClr>
                  </a:outerShdw>
                </a:effectLst>
              </a:rPr>
              <a:t>中印边境战争</a:t>
            </a:r>
          </a:p>
        </p:txBody>
      </p:sp>
      <p:sp>
        <p:nvSpPr>
          <p:cNvPr id="6" name="矩形 5"/>
          <p:cNvSpPr/>
          <p:nvPr/>
        </p:nvSpPr>
        <p:spPr>
          <a:xfrm flipV="1">
            <a:off x="603552" y="5500842"/>
            <a:ext cx="5715603" cy="45719"/>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grpSp>
        <p:nvGrpSpPr>
          <p:cNvPr id="2" name="组合 1"/>
          <p:cNvGrpSpPr/>
          <p:nvPr/>
        </p:nvGrpSpPr>
        <p:grpSpPr>
          <a:xfrm>
            <a:off x="6765344" y="3068817"/>
            <a:ext cx="5467867" cy="2623451"/>
            <a:chOff x="7248584" y="2921993"/>
            <a:chExt cx="5467867" cy="2971800"/>
          </a:xfrm>
        </p:grpSpPr>
        <p:sp>
          <p:nvSpPr>
            <p:cNvPr id="5" name="矩形 4"/>
            <p:cNvSpPr/>
            <p:nvPr/>
          </p:nvSpPr>
          <p:spPr>
            <a:xfrm>
              <a:off x="7248584" y="2921993"/>
              <a:ext cx="5467867" cy="2971800"/>
            </a:xfrm>
            <a:prstGeom prst="rect">
              <a:avLst/>
            </a:prstGeom>
            <a:solidFill>
              <a:srgbClr val="990000"/>
            </a:solidFill>
            <a:ln w="190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sp>
          <p:nvSpPr>
            <p:cNvPr id="7" name="矩形 6"/>
            <p:cNvSpPr/>
            <p:nvPr/>
          </p:nvSpPr>
          <p:spPr>
            <a:xfrm>
              <a:off x="7584330" y="3290870"/>
              <a:ext cx="4796373" cy="1938992"/>
            </a:xfrm>
            <a:prstGeom prst="rect">
              <a:avLst/>
            </a:prstGeom>
          </p:spPr>
          <p:txBody>
            <a:bodyPr wrap="square">
              <a:spAutoFit/>
            </a:bodyPr>
            <a:lstStyle/>
            <a:p>
              <a:pPr defTabSz="913765"/>
              <a:r>
                <a:rPr lang="zh-CN" altLang="en-US" sz="2000" dirty="0">
                  <a:solidFill>
                    <a:srgbClr val="FFC000">
                      <a:lumMod val="20000"/>
                      <a:lumOff val="80000"/>
                    </a:srgbClr>
                  </a:solidFill>
                  <a:latin typeface="微软雅黑" panose="020B0503020204020204" pitchFamily="34" charset="-122"/>
                  <a:ea typeface="微软雅黑" panose="020B0503020204020204" pitchFamily="34" charset="-122"/>
                </a:rPr>
                <a:t>这是中国边防部队在特殊高原地区进行的一次较大规模的反侵略作战。中央军委灵活运用军事、政治、外交手段，不仅取得了军事上的胜利，也取得了政治外交斗争的主动。反击作战部队胜利地完成了作战任务，保卫了国家领土主权。</a:t>
              </a:r>
            </a:p>
          </p:txBody>
        </p:sp>
      </p:grpSp>
      <p:sp>
        <p:nvSpPr>
          <p:cNvPr id="9" name="矩形 8"/>
          <p:cNvSpPr/>
          <p:nvPr/>
        </p:nvSpPr>
        <p:spPr>
          <a:xfrm>
            <a:off x="2293797" y="3260233"/>
            <a:ext cx="4221303" cy="2031325"/>
          </a:xfrm>
          <a:prstGeom prst="rect">
            <a:avLst/>
          </a:prstGeom>
        </p:spPr>
        <p:txBody>
          <a:bodyPr wrap="square">
            <a:spAutoFit/>
          </a:bodyPr>
          <a:lstStyle/>
          <a:p>
            <a:pPr defTabSz="913765"/>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1962</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11</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月</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21</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日，中国政府发表声明，宣布中国边防部队在中印边境全线停火、后撤。</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12</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月</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日至</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1963</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3</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月</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日，后撤至</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1959</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11</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月</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7</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日中印双方实际控制线中国一侧</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20</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公里以北地区。随后，中国政府又向印度政府交还了缴获的大批装备，释放了</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3900</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名被俘官兵。</a:t>
            </a:r>
          </a:p>
        </p:txBody>
      </p:sp>
      <p:grpSp>
        <p:nvGrpSpPr>
          <p:cNvPr id="10" name="组合 9"/>
          <p:cNvGrpSpPr/>
          <p:nvPr/>
        </p:nvGrpSpPr>
        <p:grpSpPr>
          <a:xfrm>
            <a:off x="2293797" y="1809617"/>
            <a:ext cx="6186176" cy="576000"/>
            <a:chOff x="1720348" y="1357211"/>
            <a:chExt cx="4072929" cy="432000"/>
          </a:xfrm>
        </p:grpSpPr>
        <p:sp>
          <p:nvSpPr>
            <p:cNvPr id="11" name="圆角矩形 11"/>
            <p:cNvSpPr/>
            <p:nvPr/>
          </p:nvSpPr>
          <p:spPr>
            <a:xfrm>
              <a:off x="1720348" y="1357211"/>
              <a:ext cx="3600000" cy="432000"/>
            </a:xfrm>
            <a:prstGeom prst="roundRect">
              <a:avLst>
                <a:gd name="adj" fmla="val 50000"/>
              </a:avLst>
            </a:prstGeom>
            <a:noFill/>
            <a:ln w="190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990000"/>
                </a:solidFill>
                <a:latin typeface="Calibri" panose="020F0502020204030204"/>
                <a:ea typeface="宋体" panose="02010600030101010101" pitchFamily="2" charset="-122"/>
              </a:endParaRPr>
            </a:p>
          </p:txBody>
        </p:sp>
        <p:sp>
          <p:nvSpPr>
            <p:cNvPr id="12" name="矩形 11"/>
            <p:cNvSpPr/>
            <p:nvPr/>
          </p:nvSpPr>
          <p:spPr>
            <a:xfrm>
              <a:off x="1748658" y="1410979"/>
              <a:ext cx="4044619" cy="315663"/>
            </a:xfrm>
            <a:prstGeom prst="rect">
              <a:avLst/>
            </a:prstGeom>
          </p:spPr>
          <p:txBody>
            <a:bodyPr wrap="none">
              <a:spAutoFit/>
            </a:bodyPr>
            <a:lstStyle/>
            <a:p>
              <a:pPr defTabSz="913765"/>
              <a:r>
                <a:rPr lang="zh-CN" altLang="en-US" sz="2135" b="1" dirty="0">
                  <a:solidFill>
                    <a:srgbClr val="990000"/>
                  </a:solidFill>
                  <a:latin typeface="微软雅黑" panose="020B0503020204020204" pitchFamily="34" charset="-122"/>
                  <a:ea typeface="微软雅黑" panose="020B0503020204020204" pitchFamily="34" charset="-122"/>
                </a:rPr>
                <a:t>印方越过麦克马洪线，向中国边防发动攻击</a:t>
              </a:r>
            </a:p>
          </p:txBody>
        </p:sp>
      </p:grpSp>
      <p:sp>
        <p:nvSpPr>
          <p:cNvPr id="13" name="矩形 12"/>
          <p:cNvSpPr/>
          <p:nvPr/>
        </p:nvSpPr>
        <p:spPr>
          <a:xfrm flipV="1">
            <a:off x="603553" y="2962734"/>
            <a:ext cx="5715604" cy="45719"/>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sp>
        <p:nvSpPr>
          <p:cNvPr id="14" name="矩形 13"/>
          <p:cNvSpPr/>
          <p:nvPr/>
        </p:nvSpPr>
        <p:spPr>
          <a:xfrm>
            <a:off x="603553" y="3555895"/>
            <a:ext cx="1440000" cy="1440000"/>
          </a:xfrm>
          <a:prstGeom prst="rect">
            <a:avLst/>
          </a:prstGeom>
          <a:noFill/>
          <a:ln w="28575">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665" b="1" dirty="0">
                <a:solidFill>
                  <a:srgbClr val="990000"/>
                </a:solidFill>
                <a:latin typeface="微软雅黑" panose="020B0503020204020204" pitchFamily="34" charset="-122"/>
                <a:ea typeface="微软雅黑" panose="020B0503020204020204" pitchFamily="34" charset="-122"/>
              </a:rPr>
              <a:t>战争</a:t>
            </a:r>
            <a:endParaRPr lang="en-US" altLang="zh-CN" sz="2665" b="1" dirty="0">
              <a:solidFill>
                <a:srgbClr val="990000"/>
              </a:solidFill>
              <a:latin typeface="微软雅黑" panose="020B0503020204020204" pitchFamily="34" charset="-122"/>
              <a:ea typeface="微软雅黑" panose="020B0503020204020204" pitchFamily="34" charset="-122"/>
            </a:endParaRPr>
          </a:p>
          <a:p>
            <a:pPr algn="ctr" defTabSz="913765"/>
            <a:r>
              <a:rPr lang="zh-CN" altLang="en-US" sz="2665" b="1" dirty="0">
                <a:solidFill>
                  <a:srgbClr val="990000"/>
                </a:solidFill>
                <a:latin typeface="微软雅黑" panose="020B0503020204020204" pitchFamily="34" charset="-122"/>
                <a:ea typeface="微软雅黑" panose="020B0503020204020204" pitchFamily="34" charset="-122"/>
              </a:rPr>
              <a:t>结束</a:t>
            </a:r>
          </a:p>
        </p:txBody>
      </p:sp>
      <p:grpSp>
        <p:nvGrpSpPr>
          <p:cNvPr id="15" name="组合 14"/>
          <p:cNvGrpSpPr/>
          <p:nvPr/>
        </p:nvGrpSpPr>
        <p:grpSpPr>
          <a:xfrm>
            <a:off x="472667" y="1801828"/>
            <a:ext cx="1680000" cy="576000"/>
            <a:chOff x="289437" y="1345645"/>
            <a:chExt cx="1260000" cy="432000"/>
          </a:xfrm>
        </p:grpSpPr>
        <p:sp>
          <p:nvSpPr>
            <p:cNvPr id="16" name="圆角矩形 10"/>
            <p:cNvSpPr/>
            <p:nvPr/>
          </p:nvSpPr>
          <p:spPr>
            <a:xfrm>
              <a:off x="289437" y="1345645"/>
              <a:ext cx="1260000" cy="432000"/>
            </a:xfrm>
            <a:prstGeom prst="roundRect">
              <a:avLst>
                <a:gd name="adj" fmla="val 50000"/>
              </a:avLst>
            </a:prstGeom>
            <a:solidFill>
              <a:srgbClr val="990000"/>
            </a:solidFill>
            <a:ln w="190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sp>
          <p:nvSpPr>
            <p:cNvPr id="17" name="矩形 16"/>
            <p:cNvSpPr/>
            <p:nvPr/>
          </p:nvSpPr>
          <p:spPr>
            <a:xfrm>
              <a:off x="546100" y="1403934"/>
              <a:ext cx="717550" cy="315423"/>
            </a:xfrm>
            <a:prstGeom prst="rect">
              <a:avLst/>
            </a:prstGeom>
          </p:spPr>
          <p:txBody>
            <a:bodyPr wrap="square">
              <a:spAutoFit/>
            </a:bodyPr>
            <a:lstStyle/>
            <a:p>
              <a:pPr algn="ctr" defTabSz="913765"/>
              <a:r>
                <a:rPr lang="zh-CN" altLang="en-US" sz="2135" b="1" dirty="0">
                  <a:solidFill>
                    <a:srgbClr val="FFC000">
                      <a:lumMod val="20000"/>
                      <a:lumOff val="80000"/>
                    </a:srgbClr>
                  </a:solidFill>
                  <a:latin typeface="微软雅黑" panose="020B0503020204020204" pitchFamily="34" charset="-122"/>
                  <a:ea typeface="微软雅黑" panose="020B0503020204020204" pitchFamily="34" charset="-122"/>
                </a:rPr>
                <a:t>起始 </a:t>
              </a:r>
            </a:p>
          </p:txBody>
        </p:sp>
      </p:grpSp>
      <p:pic>
        <p:nvPicPr>
          <p:cNvPr id="18" name="图片 17" descr="雪地里&#10;&#10;描述已自动生成">
            <a:extLst>
              <a:ext uri="{FF2B5EF4-FFF2-40B4-BE49-F238E27FC236}">
                <a16:creationId xmlns:a16="http://schemas.microsoft.com/office/drawing/2014/main" id="{80817764-C023-401B-949A-E75311AC9E5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1955"/>
          <a:stretch/>
        </p:blipFill>
        <p:spPr>
          <a:xfrm>
            <a:off x="8505931" y="109706"/>
            <a:ext cx="3686069" cy="276849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750"/>
                                            <p:tgtEl>
                                              <p:spTgt spid="13"/>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750"/>
                                            <p:tgtEl>
                                              <p:spTgt spid="6"/>
                                            </p:tgtEl>
                                          </p:cBhvr>
                                        </p:animEffect>
                                      </p:childTnLst>
                                    </p:cTn>
                                  </p:par>
                                </p:childTnLst>
                              </p:cTn>
                            </p:par>
                            <p:par>
                              <p:cTn id="24" fill="hold">
                                <p:stCondLst>
                                  <p:cond delay="2250"/>
                                </p:stCondLst>
                                <p:childTnLst>
                                  <p:par>
                                    <p:cTn id="25" presetID="53" presetClass="entr" presetSubtype="16"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750" fill="hold"/>
                                            <p:tgtEl>
                                              <p:spTgt spid="14"/>
                                            </p:tgtEl>
                                            <p:attrNameLst>
                                              <p:attrName>ppt_w</p:attrName>
                                            </p:attrNameLst>
                                          </p:cBhvr>
                                          <p:tavLst>
                                            <p:tav tm="0">
                                              <p:val>
                                                <p:fltVal val="0"/>
                                              </p:val>
                                            </p:tav>
                                            <p:tav tm="100000">
                                              <p:val>
                                                <p:strVal val="#ppt_w"/>
                                              </p:val>
                                            </p:tav>
                                          </p:tavLst>
                                        </p:anim>
                                        <p:anim calcmode="lin" valueType="num">
                                          <p:cBhvr>
                                            <p:cTn id="28" dur="750" fill="hold"/>
                                            <p:tgtEl>
                                              <p:spTgt spid="14"/>
                                            </p:tgtEl>
                                            <p:attrNameLst>
                                              <p:attrName>ppt_h</p:attrName>
                                            </p:attrNameLst>
                                          </p:cBhvr>
                                          <p:tavLst>
                                            <p:tav tm="0">
                                              <p:val>
                                                <p:fltVal val="0"/>
                                              </p:val>
                                            </p:tav>
                                            <p:tav tm="100000">
                                              <p:val>
                                                <p:strVal val="#ppt_h"/>
                                              </p:val>
                                            </p:tav>
                                          </p:tavLst>
                                        </p:anim>
                                        <p:animEffect transition="in" filter="fade">
                                          <p:cBhvr>
                                            <p:cTn id="29" dur="750"/>
                                            <p:tgtEl>
                                              <p:spTgt spid="14"/>
                                            </p:tgtEl>
                                          </p:cBhvr>
                                        </p:animEffect>
                                      </p:childTnLst>
                                    </p:cTn>
                                  </p:par>
                                </p:childTnLst>
                              </p:cTn>
                            </p:par>
                            <p:par>
                              <p:cTn id="30" fill="hold">
                                <p:stCondLst>
                                  <p:cond delay="3000"/>
                                </p:stCondLst>
                                <p:childTnLst>
                                  <p:par>
                                    <p:cTn id="31" presetID="1" presetClass="entr" presetSubtype="0" fill="hold" grpId="0" nodeType="afterEffect">
                                      <p:stCondLst>
                                        <p:cond delay="0"/>
                                      </p:stCondLst>
                                      <p:iterate type="lt">
                                        <p:tmAbs val="30"/>
                                      </p:iterate>
                                      <p:childTnLst>
                                        <p:set>
                                          <p:cBhvr>
                                            <p:cTn id="32" dur="1" fill="hold">
                                              <p:stCondLst>
                                                <p:cond delay="249"/>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14:presetBounceEnd="25000">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14:bounceEnd="25000">
                                          <p:cBhvr additive="base">
                                            <p:cTn id="37" dur="1000" fill="hold"/>
                                            <p:tgtEl>
                                              <p:spTgt spid="2"/>
                                            </p:tgtEl>
                                            <p:attrNameLst>
                                              <p:attrName>ppt_x</p:attrName>
                                            </p:attrNameLst>
                                          </p:cBhvr>
                                          <p:tavLst>
                                            <p:tav tm="0">
                                              <p:val>
                                                <p:strVal val="1+#ppt_w/2"/>
                                              </p:val>
                                            </p:tav>
                                            <p:tav tm="100000">
                                              <p:val>
                                                <p:strVal val="#ppt_x"/>
                                              </p:val>
                                            </p:tav>
                                          </p:tavLst>
                                        </p:anim>
                                        <p:anim calcmode="lin" valueType="num" p14:bounceEnd="25000">
                                          <p:cBhvr additive="base">
                                            <p:cTn id="3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3"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750"/>
                                            <p:tgtEl>
                                              <p:spTgt spid="13"/>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750"/>
                                            <p:tgtEl>
                                              <p:spTgt spid="6"/>
                                            </p:tgtEl>
                                          </p:cBhvr>
                                        </p:animEffect>
                                      </p:childTnLst>
                                    </p:cTn>
                                  </p:par>
                                </p:childTnLst>
                              </p:cTn>
                            </p:par>
                            <p:par>
                              <p:cTn id="24" fill="hold">
                                <p:stCondLst>
                                  <p:cond delay="2250"/>
                                </p:stCondLst>
                                <p:childTnLst>
                                  <p:par>
                                    <p:cTn id="25" presetID="53" presetClass="entr" presetSubtype="16"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750" fill="hold"/>
                                            <p:tgtEl>
                                              <p:spTgt spid="14"/>
                                            </p:tgtEl>
                                            <p:attrNameLst>
                                              <p:attrName>ppt_w</p:attrName>
                                            </p:attrNameLst>
                                          </p:cBhvr>
                                          <p:tavLst>
                                            <p:tav tm="0">
                                              <p:val>
                                                <p:fltVal val="0"/>
                                              </p:val>
                                            </p:tav>
                                            <p:tav tm="100000">
                                              <p:val>
                                                <p:strVal val="#ppt_w"/>
                                              </p:val>
                                            </p:tav>
                                          </p:tavLst>
                                        </p:anim>
                                        <p:anim calcmode="lin" valueType="num">
                                          <p:cBhvr>
                                            <p:cTn id="28" dur="750" fill="hold"/>
                                            <p:tgtEl>
                                              <p:spTgt spid="14"/>
                                            </p:tgtEl>
                                            <p:attrNameLst>
                                              <p:attrName>ppt_h</p:attrName>
                                            </p:attrNameLst>
                                          </p:cBhvr>
                                          <p:tavLst>
                                            <p:tav tm="0">
                                              <p:val>
                                                <p:fltVal val="0"/>
                                              </p:val>
                                            </p:tav>
                                            <p:tav tm="100000">
                                              <p:val>
                                                <p:strVal val="#ppt_h"/>
                                              </p:val>
                                            </p:tav>
                                          </p:tavLst>
                                        </p:anim>
                                        <p:animEffect transition="in" filter="fade">
                                          <p:cBhvr>
                                            <p:cTn id="29" dur="750"/>
                                            <p:tgtEl>
                                              <p:spTgt spid="14"/>
                                            </p:tgtEl>
                                          </p:cBhvr>
                                        </p:animEffect>
                                      </p:childTnLst>
                                    </p:cTn>
                                  </p:par>
                                </p:childTnLst>
                              </p:cTn>
                            </p:par>
                            <p:par>
                              <p:cTn id="30" fill="hold">
                                <p:stCondLst>
                                  <p:cond delay="3000"/>
                                </p:stCondLst>
                                <p:childTnLst>
                                  <p:par>
                                    <p:cTn id="31" presetID="1" presetClass="entr" presetSubtype="0" fill="hold" grpId="0" nodeType="afterEffect">
                                      <p:stCondLst>
                                        <p:cond delay="0"/>
                                      </p:stCondLst>
                                      <p:iterate type="lt">
                                        <p:tmAbs val="30"/>
                                      </p:iterate>
                                      <p:childTnLst>
                                        <p:set>
                                          <p:cBhvr>
                                            <p:cTn id="32" dur="1" fill="hold">
                                              <p:stCondLst>
                                                <p:cond delay="249"/>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additive="base">
                                            <p:cTn id="37" dur="1000" fill="hold"/>
                                            <p:tgtEl>
                                              <p:spTgt spid="2"/>
                                            </p:tgtEl>
                                            <p:attrNameLst>
                                              <p:attrName>ppt_x</p:attrName>
                                            </p:attrNameLst>
                                          </p:cBhvr>
                                          <p:tavLst>
                                            <p:tav tm="0">
                                              <p:val>
                                                <p:strVal val="1+#ppt_w/2"/>
                                              </p:val>
                                            </p:tav>
                                            <p:tav tm="100000">
                                              <p:val>
                                                <p:strVal val="#ppt_x"/>
                                              </p:val>
                                            </p:tav>
                                          </p:tavLst>
                                        </p:anim>
                                        <p:anim calcmode="lin" valueType="num">
                                          <p:cBhvr additive="base">
                                            <p:cTn id="3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3" grpId="0" animBg="1"/>
          <p:bldP spid="14"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859791"/>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useBgFill="1">
        <p:nvSpPr>
          <p:cNvPr id="3" name="文本占位符 2"/>
          <p:cNvSpPr>
            <a:spLocks noGrp="1"/>
          </p:cNvSpPr>
          <p:nvPr>
            <p:ph type="body" sz="quarter" idx="10"/>
          </p:nvPr>
        </p:nvSpPr>
        <p:spPr>
          <a:xfrm>
            <a:off x="880268" y="865954"/>
            <a:ext cx="4349317" cy="664633"/>
          </a:xfrm>
          <a:ln w="25400">
            <a:solidFill>
              <a:srgbClr val="990000"/>
            </a:solidFill>
            <a:prstDash val="dashDot"/>
          </a:ln>
        </p:spPr>
        <p:txBody>
          <a:bodyPr>
            <a:normAutofit/>
          </a:bodyPr>
          <a:lstStyle/>
          <a:p>
            <a:pPr algn="ctr"/>
            <a:r>
              <a:rPr lang="en-US" altLang="zh-CN" dirty="0">
                <a:effectLst>
                  <a:outerShdw blurRad="38100" dist="38100" dir="2700000" algn="tl">
                    <a:srgbClr val="000000">
                      <a:alpha val="43137"/>
                    </a:srgbClr>
                  </a:outerShdw>
                </a:effectLst>
              </a:rPr>
              <a:t>1962-1963</a:t>
            </a:r>
            <a:r>
              <a:rPr lang="zh-CN" altLang="en-US" dirty="0">
                <a:effectLst>
                  <a:outerShdw blurRad="38100" dist="38100" dir="2700000" algn="tl">
                    <a:srgbClr val="000000">
                      <a:alpha val="43137"/>
                    </a:srgbClr>
                  </a:outerShdw>
                </a:effectLst>
              </a:rPr>
              <a:t>中印边境战争</a:t>
            </a:r>
          </a:p>
        </p:txBody>
      </p:sp>
      <p:sp>
        <p:nvSpPr>
          <p:cNvPr id="6" name="矩形 5"/>
          <p:cNvSpPr/>
          <p:nvPr/>
        </p:nvSpPr>
        <p:spPr>
          <a:xfrm flipV="1">
            <a:off x="552329" y="5016863"/>
            <a:ext cx="5715603" cy="45719"/>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 name="组合 1"/>
          <p:cNvGrpSpPr/>
          <p:nvPr/>
        </p:nvGrpSpPr>
        <p:grpSpPr>
          <a:xfrm>
            <a:off x="6719112" y="3747808"/>
            <a:ext cx="5467867" cy="2583827"/>
            <a:chOff x="6855911" y="3182218"/>
            <a:chExt cx="5467867" cy="2971800"/>
          </a:xfrm>
        </p:grpSpPr>
        <p:sp>
          <p:nvSpPr>
            <p:cNvPr id="5" name="矩形 4"/>
            <p:cNvSpPr/>
            <p:nvPr/>
          </p:nvSpPr>
          <p:spPr>
            <a:xfrm>
              <a:off x="6855911" y="3182218"/>
              <a:ext cx="5467867" cy="2971800"/>
            </a:xfrm>
            <a:prstGeom prst="rect">
              <a:avLst/>
            </a:prstGeom>
            <a:solidFill>
              <a:srgbClr val="990000"/>
            </a:solidFill>
            <a:ln w="190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7" name="矩形 6"/>
            <p:cNvSpPr/>
            <p:nvPr/>
          </p:nvSpPr>
          <p:spPr>
            <a:xfrm>
              <a:off x="7191657" y="3376051"/>
              <a:ext cx="4796373" cy="2584131"/>
            </a:xfrm>
            <a:prstGeom prst="rect">
              <a:avLst/>
            </a:prstGeom>
          </p:spPr>
          <p:txBody>
            <a:bodyPr wrap="square">
              <a:spAutoFit/>
            </a:bodyPr>
            <a:lstStyle/>
            <a:p>
              <a:pPr marL="0" marR="0" lvl="0" indent="0" algn="l" defTabSz="913765"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FFC000">
                      <a:lumMod val="20000"/>
                      <a:lumOff val="80000"/>
                    </a:srgbClr>
                  </a:solidFill>
                  <a:effectLst/>
                  <a:uLnTx/>
                  <a:uFillTx/>
                  <a:latin typeface="微软雅黑" panose="020B0503020204020204" pitchFamily="34" charset="-122"/>
                  <a:ea typeface="微软雅黑" panose="020B0503020204020204" pitchFamily="34" charset="-122"/>
                  <a:cs typeface="+mn-cs"/>
                </a:rPr>
                <a:t>印度前进政策侵犯了中国领土主权，破坏了边境安宁，严重危害中国国家安全与主权完整，且这种行为得到了美国的纵容与支持，这使中国政府感到严重威胁，加上和谈的大门被印度一次次的关上，中国政府决定采取措施予以反击，在边境战争中取得了胜利，维护了国家主权。</a:t>
              </a:r>
            </a:p>
          </p:txBody>
        </p:sp>
      </p:grpSp>
      <p:sp>
        <p:nvSpPr>
          <p:cNvPr id="9" name="矩形 8"/>
          <p:cNvSpPr/>
          <p:nvPr/>
        </p:nvSpPr>
        <p:spPr>
          <a:xfrm>
            <a:off x="2235331" y="3176505"/>
            <a:ext cx="3860669" cy="1200329"/>
          </a:xfrm>
          <a:prstGeom prst="rect">
            <a:avLst/>
          </a:prstGeom>
        </p:spPr>
        <p:txBody>
          <a:bodyPr wrap="square">
            <a:spAutoFit/>
          </a:bodyPr>
          <a:lstStyle/>
          <a:p>
            <a:pPr lvl="0" defTabSz="913765"/>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在中印边界问题上，</a:t>
            </a:r>
            <a:r>
              <a:rPr lang="en-US" altLang="zh-CN" dirty="0">
                <a:solidFill>
                  <a:prstClr val="black">
                    <a:lumMod val="85000"/>
                    <a:lumOff val="15000"/>
                  </a:prstClr>
                </a:solidFill>
                <a:latin typeface="微软雅黑" panose="020B0503020204020204" pitchFamily="34" charset="-122"/>
                <a:ea typeface="微软雅黑" panose="020B0503020204020204" pitchFamily="34" charset="-122"/>
              </a:rPr>
              <a:t>50</a:t>
            </a:r>
            <a:r>
              <a:rPr lang="zh-CN" altLang="en-US" dirty="0">
                <a:solidFill>
                  <a:prstClr val="black">
                    <a:lumMod val="85000"/>
                    <a:lumOff val="15000"/>
                  </a:prstClr>
                </a:solidFill>
                <a:latin typeface="微软雅黑" panose="020B0503020204020204" pitchFamily="34" charset="-122"/>
                <a:ea typeface="微软雅黑" panose="020B0503020204020204" pitchFamily="34" charset="-122"/>
              </a:rPr>
              <a:t>年代后期，印度采取“无争端，不谈判”的立场，不断采取单边主义行动，实质是压服中国接受印度单方面划定的边界线。</a:t>
            </a:r>
          </a:p>
        </p:txBody>
      </p:sp>
      <p:sp>
        <p:nvSpPr>
          <p:cNvPr id="13" name="矩形 12"/>
          <p:cNvSpPr/>
          <p:nvPr/>
        </p:nvSpPr>
        <p:spPr>
          <a:xfrm flipV="1">
            <a:off x="552329" y="2455895"/>
            <a:ext cx="5715604" cy="45719"/>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矩形 13"/>
          <p:cNvSpPr/>
          <p:nvPr/>
        </p:nvSpPr>
        <p:spPr>
          <a:xfrm>
            <a:off x="552330" y="3050668"/>
            <a:ext cx="1440000" cy="1440000"/>
          </a:xfrm>
          <a:prstGeom prst="rect">
            <a:avLst/>
          </a:prstGeom>
          <a:noFill/>
          <a:ln w="28575">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2665"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rPr>
              <a:t>战争</a:t>
            </a:r>
            <a:endParaRPr kumimoji="0" lang="en-US" altLang="zh-CN" sz="2665"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endParaRPr>
          </a:p>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2665"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rPr>
              <a:t>结束</a:t>
            </a:r>
          </a:p>
        </p:txBody>
      </p:sp>
      <p:pic>
        <p:nvPicPr>
          <p:cNvPr id="10" name="图片 9" descr="图片包含 躺, 游戏机, 在, 女孩&#10;&#10;描述已自动生成">
            <a:extLst>
              <a:ext uri="{FF2B5EF4-FFF2-40B4-BE49-F238E27FC236}">
                <a16:creationId xmlns:a16="http://schemas.microsoft.com/office/drawing/2014/main" id="{234D47CD-E4B8-42F1-8BE1-3DC4145F13E7}"/>
              </a:ext>
            </a:extLst>
          </p:cNvPr>
          <p:cNvPicPr>
            <a:picLocks noChangeAspect="1"/>
          </p:cNvPicPr>
          <p:nvPr/>
        </p:nvPicPr>
        <p:blipFill rotWithShape="1">
          <a:blip r:embed="rId4">
            <a:extLst>
              <a:ext uri="{28A0092B-C50C-407E-A947-70E740481C1C}">
                <a14:useLocalDpi xmlns:a14="http://schemas.microsoft.com/office/drawing/2010/main" val="0"/>
              </a:ext>
            </a:extLst>
          </a:blip>
          <a:srcRect l="1248"/>
          <a:stretch/>
        </p:blipFill>
        <p:spPr>
          <a:xfrm>
            <a:off x="7584987" y="0"/>
            <a:ext cx="4607013" cy="3484697"/>
          </a:xfrm>
          <a:prstGeom prst="rect">
            <a:avLst/>
          </a:prstGeom>
        </p:spPr>
      </p:pic>
      <p:pic>
        <p:nvPicPr>
          <p:cNvPr id="12" name="图片 11" descr="图片包含 游戏机, 衬衫&#10;&#10;描述已自动生成">
            <a:extLst>
              <a:ext uri="{FF2B5EF4-FFF2-40B4-BE49-F238E27FC236}">
                <a16:creationId xmlns:a16="http://schemas.microsoft.com/office/drawing/2014/main" id="{011EEBA4-A61F-4FF8-9405-CA6F00C5AB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84205" y="156051"/>
            <a:ext cx="4607013" cy="3471952"/>
          </a:xfrm>
          <a:prstGeom prst="rect">
            <a:avLst/>
          </a:prstGeom>
        </p:spPr>
      </p:pic>
      <p:pic>
        <p:nvPicPr>
          <p:cNvPr id="16" name="图片 15" descr="图片包含 桌子, 女人, 电脑, 笔记本&#10;&#10;描述已自动生成">
            <a:extLst>
              <a:ext uri="{FF2B5EF4-FFF2-40B4-BE49-F238E27FC236}">
                <a16:creationId xmlns:a16="http://schemas.microsoft.com/office/drawing/2014/main" id="{D1868533-4024-4EAE-9281-0C30F12859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90696" y="-12477"/>
            <a:ext cx="4510080" cy="3393873"/>
          </a:xfrm>
          <a:prstGeom prst="rect">
            <a:avLst/>
          </a:prstGeom>
        </p:spPr>
      </p:pic>
    </p:spTree>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750"/>
                                            <p:tgtEl>
                                              <p:spTgt spid="1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750"/>
                                            <p:tgtEl>
                                              <p:spTgt spid="6"/>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750" fill="hold"/>
                                            <p:tgtEl>
                                              <p:spTgt spid="14"/>
                                            </p:tgtEl>
                                            <p:attrNameLst>
                                              <p:attrName>ppt_w</p:attrName>
                                            </p:attrNameLst>
                                          </p:cBhvr>
                                          <p:tavLst>
                                            <p:tav tm="0">
                                              <p:val>
                                                <p:fltVal val="0"/>
                                              </p:val>
                                            </p:tav>
                                            <p:tav tm="100000">
                                              <p:val>
                                                <p:strVal val="#ppt_w"/>
                                              </p:val>
                                            </p:tav>
                                          </p:tavLst>
                                        </p:anim>
                                        <p:anim calcmode="lin" valueType="num">
                                          <p:cBhvr>
                                            <p:cTn id="15" dur="750" fill="hold"/>
                                            <p:tgtEl>
                                              <p:spTgt spid="14"/>
                                            </p:tgtEl>
                                            <p:attrNameLst>
                                              <p:attrName>ppt_h</p:attrName>
                                            </p:attrNameLst>
                                          </p:cBhvr>
                                          <p:tavLst>
                                            <p:tav tm="0">
                                              <p:val>
                                                <p:fltVal val="0"/>
                                              </p:val>
                                            </p:tav>
                                            <p:tav tm="100000">
                                              <p:val>
                                                <p:strVal val="#ppt_h"/>
                                              </p:val>
                                            </p:tav>
                                          </p:tavLst>
                                        </p:anim>
                                        <p:animEffect transition="in" filter="fade">
                                          <p:cBhvr>
                                            <p:cTn id="16" dur="750"/>
                                            <p:tgtEl>
                                              <p:spTgt spid="14"/>
                                            </p:tgtEl>
                                          </p:cBhvr>
                                        </p:animEffect>
                                      </p:childTnLst>
                                    </p:cTn>
                                  </p:par>
                                </p:childTnLst>
                              </p:cTn>
                            </p:par>
                            <p:par>
                              <p:cTn id="17" fill="hold">
                                <p:stCondLst>
                                  <p:cond delay="2000"/>
                                </p:stCondLst>
                                <p:childTnLst>
                                  <p:par>
                                    <p:cTn id="18" presetID="1" presetClass="entr" presetSubtype="0" fill="hold" grpId="0" nodeType="afterEffect">
                                      <p:stCondLst>
                                        <p:cond delay="0"/>
                                      </p:stCondLst>
                                      <p:iterate type="lt">
                                        <p:tmAbs val="30"/>
                                      </p:iterate>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ppt_x"/>
                                              </p:val>
                                            </p:tav>
                                            <p:tav tm="100000">
                                              <p:val>
                                                <p:strVal val="#ppt_x"/>
                                              </p:val>
                                            </p:tav>
                                          </p:tavLst>
                                        </p:anim>
                                        <p:anim calcmode="lin" valueType="num">
                                          <p:cBhvr additive="base">
                                            <p:cTn id="31"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ppt_x"/>
                                              </p:val>
                                            </p:tav>
                                            <p:tav tm="100000">
                                              <p:val>
                                                <p:strVal val="#ppt_x"/>
                                              </p:val>
                                            </p:tav>
                                          </p:tavLst>
                                        </p:anim>
                                        <p:anim calcmode="lin" valueType="num">
                                          <p:cBhvr additive="base">
                                            <p:cTn id="3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14:presetBounceEnd="25000">
                                      <p:stCondLst>
                                        <p:cond delay="500"/>
                                      </p:stCondLst>
                                      <p:childTnLst>
                                        <p:set>
                                          <p:cBhvr>
                                            <p:cTn id="41" dur="1" fill="hold">
                                              <p:stCondLst>
                                                <p:cond delay="0"/>
                                              </p:stCondLst>
                                            </p:cTn>
                                            <p:tgtEl>
                                              <p:spTgt spid="2"/>
                                            </p:tgtEl>
                                            <p:attrNameLst>
                                              <p:attrName>style.visibility</p:attrName>
                                            </p:attrNameLst>
                                          </p:cBhvr>
                                          <p:to>
                                            <p:strVal val="visible"/>
                                          </p:to>
                                        </p:set>
                                        <p:anim calcmode="lin" valueType="num" p14:bounceEnd="25000">
                                          <p:cBhvr additive="base">
                                            <p:cTn id="42" dur="1000" fill="hold"/>
                                            <p:tgtEl>
                                              <p:spTgt spid="2"/>
                                            </p:tgtEl>
                                            <p:attrNameLst>
                                              <p:attrName>ppt_x</p:attrName>
                                            </p:attrNameLst>
                                          </p:cBhvr>
                                          <p:tavLst>
                                            <p:tav tm="0">
                                              <p:val>
                                                <p:strVal val="1+#ppt_w/2"/>
                                              </p:val>
                                            </p:tav>
                                            <p:tav tm="100000">
                                              <p:val>
                                                <p:strVal val="#ppt_x"/>
                                              </p:val>
                                            </p:tav>
                                          </p:tavLst>
                                        </p:anim>
                                        <p:anim calcmode="lin" valueType="num" p14:bounceEnd="25000">
                                          <p:cBhvr additive="base">
                                            <p:cTn id="43"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3" grpId="0" animBg="1"/>
          <p:bldP spid="1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750"/>
                                            <p:tgtEl>
                                              <p:spTgt spid="1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750"/>
                                            <p:tgtEl>
                                              <p:spTgt spid="6"/>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750" fill="hold"/>
                                            <p:tgtEl>
                                              <p:spTgt spid="14"/>
                                            </p:tgtEl>
                                            <p:attrNameLst>
                                              <p:attrName>ppt_w</p:attrName>
                                            </p:attrNameLst>
                                          </p:cBhvr>
                                          <p:tavLst>
                                            <p:tav tm="0">
                                              <p:val>
                                                <p:fltVal val="0"/>
                                              </p:val>
                                            </p:tav>
                                            <p:tav tm="100000">
                                              <p:val>
                                                <p:strVal val="#ppt_w"/>
                                              </p:val>
                                            </p:tav>
                                          </p:tavLst>
                                        </p:anim>
                                        <p:anim calcmode="lin" valueType="num">
                                          <p:cBhvr>
                                            <p:cTn id="15" dur="750" fill="hold"/>
                                            <p:tgtEl>
                                              <p:spTgt spid="14"/>
                                            </p:tgtEl>
                                            <p:attrNameLst>
                                              <p:attrName>ppt_h</p:attrName>
                                            </p:attrNameLst>
                                          </p:cBhvr>
                                          <p:tavLst>
                                            <p:tav tm="0">
                                              <p:val>
                                                <p:fltVal val="0"/>
                                              </p:val>
                                            </p:tav>
                                            <p:tav tm="100000">
                                              <p:val>
                                                <p:strVal val="#ppt_h"/>
                                              </p:val>
                                            </p:tav>
                                          </p:tavLst>
                                        </p:anim>
                                        <p:animEffect transition="in" filter="fade">
                                          <p:cBhvr>
                                            <p:cTn id="16" dur="750"/>
                                            <p:tgtEl>
                                              <p:spTgt spid="14"/>
                                            </p:tgtEl>
                                          </p:cBhvr>
                                        </p:animEffect>
                                      </p:childTnLst>
                                    </p:cTn>
                                  </p:par>
                                </p:childTnLst>
                              </p:cTn>
                            </p:par>
                            <p:par>
                              <p:cTn id="17" fill="hold">
                                <p:stCondLst>
                                  <p:cond delay="2000"/>
                                </p:stCondLst>
                                <p:childTnLst>
                                  <p:par>
                                    <p:cTn id="18" presetID="1" presetClass="entr" presetSubtype="0" fill="hold" grpId="0" nodeType="afterEffect">
                                      <p:stCondLst>
                                        <p:cond delay="0"/>
                                      </p:stCondLst>
                                      <p:iterate type="lt">
                                        <p:tmAbs val="30"/>
                                      </p:iterate>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ppt_x"/>
                                              </p:val>
                                            </p:tav>
                                            <p:tav tm="100000">
                                              <p:val>
                                                <p:strVal val="#ppt_x"/>
                                              </p:val>
                                            </p:tav>
                                          </p:tavLst>
                                        </p:anim>
                                        <p:anim calcmode="lin" valueType="num">
                                          <p:cBhvr additive="base">
                                            <p:cTn id="31"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ppt_x"/>
                                              </p:val>
                                            </p:tav>
                                            <p:tav tm="100000">
                                              <p:val>
                                                <p:strVal val="#ppt_x"/>
                                              </p:val>
                                            </p:tav>
                                          </p:tavLst>
                                        </p:anim>
                                        <p:anim calcmode="lin" valueType="num">
                                          <p:cBhvr additive="base">
                                            <p:cTn id="3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500"/>
                                      </p:stCondLst>
                                      <p:childTnLst>
                                        <p:set>
                                          <p:cBhvr>
                                            <p:cTn id="41" dur="1" fill="hold">
                                              <p:stCondLst>
                                                <p:cond delay="0"/>
                                              </p:stCondLst>
                                            </p:cTn>
                                            <p:tgtEl>
                                              <p:spTgt spid="2"/>
                                            </p:tgtEl>
                                            <p:attrNameLst>
                                              <p:attrName>style.visibility</p:attrName>
                                            </p:attrNameLst>
                                          </p:cBhvr>
                                          <p:to>
                                            <p:strVal val="visible"/>
                                          </p:to>
                                        </p:set>
                                        <p:anim calcmode="lin" valueType="num">
                                          <p:cBhvr additive="base">
                                            <p:cTn id="42" dur="1000" fill="hold"/>
                                            <p:tgtEl>
                                              <p:spTgt spid="2"/>
                                            </p:tgtEl>
                                            <p:attrNameLst>
                                              <p:attrName>ppt_x</p:attrName>
                                            </p:attrNameLst>
                                          </p:cBhvr>
                                          <p:tavLst>
                                            <p:tav tm="0">
                                              <p:val>
                                                <p:strVal val="1+#ppt_w/2"/>
                                              </p:val>
                                            </p:tav>
                                            <p:tav tm="100000">
                                              <p:val>
                                                <p:strVal val="#ppt_x"/>
                                              </p:val>
                                            </p:tav>
                                          </p:tavLst>
                                        </p:anim>
                                        <p:anim calcmode="lin" valueType="num">
                                          <p:cBhvr additive="base">
                                            <p:cTn id="43"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3" grpId="0" animBg="1"/>
          <p:bldP spid="14"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zh-CN" altLang="en-US" dirty="0">
                <a:effectLst>
                  <a:outerShdw blurRad="38100" dist="38100" dir="2700000" algn="tl">
                    <a:srgbClr val="000000">
                      <a:alpha val="43137"/>
                    </a:srgbClr>
                  </a:outerShdw>
                </a:effectLst>
              </a:rPr>
              <a:t>中印关系的现状</a:t>
            </a:r>
          </a:p>
        </p:txBody>
      </p:sp>
      <p:sp>
        <p:nvSpPr>
          <p:cNvPr id="232" name="TextBox 5"/>
          <p:cNvSpPr txBox="1"/>
          <p:nvPr/>
        </p:nvSpPr>
        <p:spPr>
          <a:xfrm>
            <a:off x="1153704" y="2258825"/>
            <a:ext cx="2933580" cy="923330"/>
          </a:xfrm>
          <a:prstGeom prst="rect">
            <a:avLst/>
          </a:prstGeom>
          <a:noFill/>
        </p:spPr>
        <p:txBody>
          <a:bodyPr wrap="square" rtlCol="0">
            <a:spAutoFit/>
          </a:bodyPr>
          <a:lstStyle/>
          <a:p>
            <a:pPr algn="ctr" defTabSz="913765"/>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在</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1962—1976</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年，中印因为西藏问题及边界冲突外交关系持续冷淡</a:t>
            </a:r>
          </a:p>
        </p:txBody>
      </p:sp>
      <p:sp>
        <p:nvSpPr>
          <p:cNvPr id="233" name="TextBox 28"/>
          <p:cNvSpPr txBox="1"/>
          <p:nvPr/>
        </p:nvSpPr>
        <p:spPr>
          <a:xfrm>
            <a:off x="839814" y="4210067"/>
            <a:ext cx="3420725" cy="923330"/>
          </a:xfrm>
          <a:prstGeom prst="rect">
            <a:avLst/>
          </a:prstGeom>
          <a:noFill/>
        </p:spPr>
        <p:txBody>
          <a:bodyPr wrap="square" rtlCol="0">
            <a:spAutoFit/>
          </a:bodyPr>
          <a:lstStyle/>
          <a:p>
            <a:pPr algn="ctr" defTabSz="913765"/>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1979</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2</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月</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12</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日，人民党政府外长瓦杰帕伊访华，中印关系开始走向正常化。</a:t>
            </a:r>
          </a:p>
        </p:txBody>
      </p:sp>
      <p:sp>
        <p:nvSpPr>
          <p:cNvPr id="234" name="TextBox 36"/>
          <p:cNvSpPr txBox="1"/>
          <p:nvPr/>
        </p:nvSpPr>
        <p:spPr>
          <a:xfrm>
            <a:off x="1166352" y="3372946"/>
            <a:ext cx="2933580" cy="646331"/>
          </a:xfrm>
          <a:prstGeom prst="rect">
            <a:avLst/>
          </a:prstGeom>
          <a:noFill/>
        </p:spPr>
        <p:txBody>
          <a:bodyPr wrap="square" rtlCol="0">
            <a:spAutoFit/>
          </a:bodyPr>
          <a:lstStyle/>
          <a:p>
            <a:pPr algn="ctr" defTabSz="913765"/>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到</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1976</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年，印度才主动恢复向中国派驻大使</a:t>
            </a:r>
          </a:p>
        </p:txBody>
      </p:sp>
      <p:sp>
        <p:nvSpPr>
          <p:cNvPr id="235" name="TextBox 50"/>
          <p:cNvSpPr txBox="1"/>
          <p:nvPr/>
        </p:nvSpPr>
        <p:spPr>
          <a:xfrm flipH="1">
            <a:off x="7892187" y="2223983"/>
            <a:ext cx="3629621" cy="923330"/>
          </a:xfrm>
          <a:prstGeom prst="rect">
            <a:avLst/>
          </a:prstGeom>
          <a:noFill/>
        </p:spPr>
        <p:txBody>
          <a:bodyPr wrap="square" rtlCol="0">
            <a:spAutoFit/>
          </a:bodyPr>
          <a:lstStyle/>
          <a:p>
            <a:pPr algn="ctr" defTabSz="913765"/>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1981</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12</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月开始，两国进行了长达六年、历经八轮的中印边界问题副部级官员会谈</a:t>
            </a:r>
          </a:p>
        </p:txBody>
      </p:sp>
      <p:sp>
        <p:nvSpPr>
          <p:cNvPr id="236" name="TextBox 46"/>
          <p:cNvSpPr txBox="1"/>
          <p:nvPr/>
        </p:nvSpPr>
        <p:spPr>
          <a:xfrm flipH="1">
            <a:off x="8240207" y="4265689"/>
            <a:ext cx="2933580" cy="923330"/>
          </a:xfrm>
          <a:prstGeom prst="rect">
            <a:avLst/>
          </a:prstGeom>
          <a:noFill/>
        </p:spPr>
        <p:txBody>
          <a:bodyPr wrap="square" rtlCol="0">
            <a:spAutoFit/>
          </a:bodyPr>
          <a:lstStyle/>
          <a:p>
            <a:pPr algn="ctr" defTabSz="913765"/>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1988</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12</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月，印度总理拉</a:t>
            </a:r>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甘地访华，使两国关系进入一个新阶段</a:t>
            </a:r>
          </a:p>
        </p:txBody>
      </p:sp>
      <p:sp>
        <p:nvSpPr>
          <p:cNvPr id="237" name="TextBox 43"/>
          <p:cNvSpPr txBox="1"/>
          <p:nvPr/>
        </p:nvSpPr>
        <p:spPr>
          <a:xfrm flipH="1">
            <a:off x="7813435" y="3521835"/>
            <a:ext cx="3787125" cy="369332"/>
          </a:xfrm>
          <a:prstGeom prst="rect">
            <a:avLst/>
          </a:prstGeom>
          <a:noFill/>
        </p:spPr>
        <p:txBody>
          <a:bodyPr wrap="square" rtlCol="0">
            <a:spAutoFit/>
          </a:bodyPr>
          <a:lstStyle/>
          <a:p>
            <a:pPr algn="ctr" defTabSz="913765"/>
            <a:r>
              <a:rPr lang="en-US" altLang="zh-CN" b="1" dirty="0">
                <a:solidFill>
                  <a:prstClr val="black">
                    <a:lumMod val="85000"/>
                    <a:lumOff val="15000"/>
                  </a:prstClr>
                </a:solidFill>
                <a:latin typeface="微软雅黑" panose="020B0503020204020204" pitchFamily="34" charset="-122"/>
                <a:ea typeface="微软雅黑" panose="020B0503020204020204" pitchFamily="34" charset="-122"/>
              </a:rPr>
              <a:t>1984</a:t>
            </a: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年双方签署了贸易协定</a:t>
            </a:r>
          </a:p>
        </p:txBody>
      </p:sp>
      <p:grpSp>
        <p:nvGrpSpPr>
          <p:cNvPr id="238" name="组合 237"/>
          <p:cNvGrpSpPr/>
          <p:nvPr/>
        </p:nvGrpSpPr>
        <p:grpSpPr>
          <a:xfrm>
            <a:off x="5195141" y="2685648"/>
            <a:ext cx="1821680" cy="1821677"/>
            <a:chOff x="4020904" y="2414286"/>
            <a:chExt cx="1366260" cy="1366258"/>
          </a:xfrm>
        </p:grpSpPr>
        <p:sp>
          <p:nvSpPr>
            <p:cNvPr id="239" name="椭圆 238"/>
            <p:cNvSpPr/>
            <p:nvPr/>
          </p:nvSpPr>
          <p:spPr>
            <a:xfrm>
              <a:off x="4020904" y="2414286"/>
              <a:ext cx="1366260" cy="1366258"/>
            </a:xfrm>
            <a:prstGeom prst="ellipse">
              <a:avLst/>
            </a:prstGeom>
            <a:solidFill>
              <a:srgbClr val="990000"/>
            </a:solidFill>
            <a:ln w="12700">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3200" dirty="0">
                <a:solidFill>
                  <a:prstClr val="white"/>
                </a:solidFill>
                <a:latin typeface="Calibri" panose="020F0502020204030204"/>
                <a:ea typeface="宋体" panose="02010600030101010101" pitchFamily="2" charset="-122"/>
              </a:endParaRPr>
            </a:p>
          </p:txBody>
        </p:sp>
        <p:sp>
          <p:nvSpPr>
            <p:cNvPr id="240" name="矩形 239"/>
            <p:cNvSpPr/>
            <p:nvPr/>
          </p:nvSpPr>
          <p:spPr>
            <a:xfrm>
              <a:off x="4329780" y="2704361"/>
              <a:ext cx="754052" cy="807914"/>
            </a:xfrm>
            <a:prstGeom prst="rect">
              <a:avLst/>
            </a:prstGeom>
          </p:spPr>
          <p:txBody>
            <a:bodyPr wrap="none">
              <a:spAutoFit/>
            </a:bodyPr>
            <a:lstStyle/>
            <a:p>
              <a:pPr algn="ctr" defTabSz="913765"/>
              <a:r>
                <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rPr>
                <a:t>中印</a:t>
              </a:r>
              <a:endParaRPr lang="en-US" altLang="zh-CN" sz="3200" b="1" dirty="0">
                <a:solidFill>
                  <a:srgbClr val="FFC000">
                    <a:lumMod val="20000"/>
                    <a:lumOff val="80000"/>
                  </a:srgbClr>
                </a:solidFill>
                <a:latin typeface="微软雅黑" panose="020B0503020204020204" pitchFamily="34" charset="-122"/>
                <a:ea typeface="微软雅黑" panose="020B0503020204020204" pitchFamily="34" charset="-122"/>
              </a:endParaRPr>
            </a:p>
            <a:p>
              <a:pPr algn="ctr" defTabSz="913765"/>
              <a:r>
                <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rPr>
                <a:t>关系</a:t>
              </a:r>
            </a:p>
          </p:txBody>
        </p:sp>
      </p:grpSp>
      <p:sp>
        <p:nvSpPr>
          <p:cNvPr id="241" name="椭圆 240"/>
          <p:cNvSpPr/>
          <p:nvPr/>
        </p:nvSpPr>
        <p:spPr>
          <a:xfrm>
            <a:off x="4768575" y="2269064"/>
            <a:ext cx="2654849" cy="2654848"/>
          </a:xfrm>
          <a:prstGeom prst="ellipse">
            <a:avLst/>
          </a:prstGeom>
          <a:noFill/>
          <a:ln w="28575">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3200" dirty="0">
              <a:solidFill>
                <a:prstClr val="white"/>
              </a:solidFill>
              <a:latin typeface="Calibri" panose="020F0502020204030204"/>
              <a:ea typeface="宋体" panose="02010600030101010101" pitchFamily="2" charset="-122"/>
            </a:endParaRPr>
          </a:p>
        </p:txBody>
      </p:sp>
      <p:grpSp>
        <p:nvGrpSpPr>
          <p:cNvPr id="242" name="组合 241"/>
          <p:cNvGrpSpPr/>
          <p:nvPr/>
        </p:nvGrpSpPr>
        <p:grpSpPr>
          <a:xfrm>
            <a:off x="4305849" y="2610974"/>
            <a:ext cx="893447" cy="169849"/>
            <a:chOff x="2890138" y="1712498"/>
            <a:chExt cx="757475" cy="144000"/>
          </a:xfrm>
        </p:grpSpPr>
        <p:sp>
          <p:nvSpPr>
            <p:cNvPr id="243" name="椭圆 242"/>
            <p:cNvSpPr/>
            <p:nvPr/>
          </p:nvSpPr>
          <p:spPr>
            <a:xfrm>
              <a:off x="3503613" y="1712498"/>
              <a:ext cx="144000" cy="144000"/>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44" name="直接连接符 243"/>
            <p:cNvCxnSpPr/>
            <p:nvPr/>
          </p:nvCxnSpPr>
          <p:spPr>
            <a:xfrm>
              <a:off x="2890138" y="1784498"/>
              <a:ext cx="685475"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grpSp>
        <p:nvGrpSpPr>
          <p:cNvPr id="245" name="组合 244"/>
          <p:cNvGrpSpPr/>
          <p:nvPr/>
        </p:nvGrpSpPr>
        <p:grpSpPr>
          <a:xfrm>
            <a:off x="4323266" y="4441224"/>
            <a:ext cx="893447" cy="169849"/>
            <a:chOff x="2890138" y="1712498"/>
            <a:chExt cx="757475" cy="144000"/>
          </a:xfrm>
        </p:grpSpPr>
        <p:sp>
          <p:nvSpPr>
            <p:cNvPr id="246" name="椭圆 245"/>
            <p:cNvSpPr/>
            <p:nvPr/>
          </p:nvSpPr>
          <p:spPr>
            <a:xfrm>
              <a:off x="3503613" y="1712498"/>
              <a:ext cx="144000" cy="144000"/>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47" name="直接连接符 246"/>
            <p:cNvCxnSpPr/>
            <p:nvPr/>
          </p:nvCxnSpPr>
          <p:spPr>
            <a:xfrm>
              <a:off x="2890138" y="1784498"/>
              <a:ext cx="685475"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grpSp>
        <p:nvGrpSpPr>
          <p:cNvPr id="248" name="组合 247"/>
          <p:cNvGrpSpPr/>
          <p:nvPr/>
        </p:nvGrpSpPr>
        <p:grpSpPr>
          <a:xfrm>
            <a:off x="4305849" y="3526101"/>
            <a:ext cx="550263" cy="169849"/>
            <a:chOff x="3353935" y="3044625"/>
            <a:chExt cx="412697" cy="127387"/>
          </a:xfrm>
        </p:grpSpPr>
        <p:sp>
          <p:nvSpPr>
            <p:cNvPr id="249" name="椭圆 248"/>
            <p:cNvSpPr/>
            <p:nvPr/>
          </p:nvSpPr>
          <p:spPr>
            <a:xfrm>
              <a:off x="3639245" y="3044625"/>
              <a:ext cx="127387" cy="127387"/>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50" name="直接连接符 249"/>
            <p:cNvCxnSpPr/>
            <p:nvPr/>
          </p:nvCxnSpPr>
          <p:spPr>
            <a:xfrm>
              <a:off x="3353935" y="3108317"/>
              <a:ext cx="350314"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grpSp>
        <p:nvGrpSpPr>
          <p:cNvPr id="251" name="组合 250"/>
          <p:cNvGrpSpPr/>
          <p:nvPr/>
        </p:nvGrpSpPr>
        <p:grpSpPr>
          <a:xfrm flipH="1">
            <a:off x="7003258" y="2610974"/>
            <a:ext cx="893447" cy="169849"/>
            <a:chOff x="2890138" y="1712498"/>
            <a:chExt cx="757475" cy="144000"/>
          </a:xfrm>
        </p:grpSpPr>
        <p:sp>
          <p:nvSpPr>
            <p:cNvPr id="252" name="椭圆 251"/>
            <p:cNvSpPr/>
            <p:nvPr/>
          </p:nvSpPr>
          <p:spPr>
            <a:xfrm>
              <a:off x="3503613" y="1712498"/>
              <a:ext cx="144000" cy="144000"/>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53" name="直接连接符 252"/>
            <p:cNvCxnSpPr/>
            <p:nvPr/>
          </p:nvCxnSpPr>
          <p:spPr>
            <a:xfrm>
              <a:off x="2890138" y="1784498"/>
              <a:ext cx="685475"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grpSp>
        <p:nvGrpSpPr>
          <p:cNvPr id="254" name="组合 253"/>
          <p:cNvGrpSpPr/>
          <p:nvPr/>
        </p:nvGrpSpPr>
        <p:grpSpPr>
          <a:xfrm flipH="1">
            <a:off x="6985841" y="4441224"/>
            <a:ext cx="893447" cy="169849"/>
            <a:chOff x="2890138" y="1712498"/>
            <a:chExt cx="757475" cy="144000"/>
          </a:xfrm>
        </p:grpSpPr>
        <p:sp>
          <p:nvSpPr>
            <p:cNvPr id="255" name="椭圆 254"/>
            <p:cNvSpPr/>
            <p:nvPr/>
          </p:nvSpPr>
          <p:spPr>
            <a:xfrm>
              <a:off x="3503613" y="1712498"/>
              <a:ext cx="144000" cy="144000"/>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56" name="直接连接符 255"/>
            <p:cNvCxnSpPr/>
            <p:nvPr/>
          </p:nvCxnSpPr>
          <p:spPr>
            <a:xfrm>
              <a:off x="2890138" y="1784498"/>
              <a:ext cx="685475"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grpSp>
        <p:nvGrpSpPr>
          <p:cNvPr id="257" name="组合 256"/>
          <p:cNvGrpSpPr/>
          <p:nvPr/>
        </p:nvGrpSpPr>
        <p:grpSpPr>
          <a:xfrm>
            <a:off x="7346442" y="3526101"/>
            <a:ext cx="550263" cy="169849"/>
            <a:chOff x="5634380" y="3044625"/>
            <a:chExt cx="412697" cy="127387"/>
          </a:xfrm>
        </p:grpSpPr>
        <p:sp>
          <p:nvSpPr>
            <p:cNvPr id="258" name="椭圆 257"/>
            <p:cNvSpPr/>
            <p:nvPr/>
          </p:nvSpPr>
          <p:spPr>
            <a:xfrm flipH="1">
              <a:off x="5634380" y="3044625"/>
              <a:ext cx="127387" cy="127387"/>
            </a:xfrm>
            <a:prstGeom prst="ellipse">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cxnSp>
          <p:nvCxnSpPr>
            <p:cNvPr id="259" name="直接连接符 258"/>
            <p:cNvCxnSpPr/>
            <p:nvPr/>
          </p:nvCxnSpPr>
          <p:spPr>
            <a:xfrm flipH="1">
              <a:off x="5696763" y="3108317"/>
              <a:ext cx="350314" cy="0"/>
            </a:xfrm>
            <a:prstGeom prst="line">
              <a:avLst/>
            </a:prstGeom>
            <a:ln w="12700">
              <a:solidFill>
                <a:srgbClr val="99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38"/>
                                        </p:tgtEl>
                                        <p:attrNameLst>
                                          <p:attrName>style.visibility</p:attrName>
                                        </p:attrNameLst>
                                      </p:cBhvr>
                                      <p:to>
                                        <p:strVal val="visible"/>
                                      </p:to>
                                    </p:set>
                                    <p:anim calcmode="lin" valueType="num">
                                      <p:cBhvr>
                                        <p:cTn id="7" dur="1000" fill="hold"/>
                                        <p:tgtEl>
                                          <p:spTgt spid="238"/>
                                        </p:tgtEl>
                                        <p:attrNameLst>
                                          <p:attrName>ppt_w</p:attrName>
                                        </p:attrNameLst>
                                      </p:cBhvr>
                                      <p:tavLst>
                                        <p:tav tm="0">
                                          <p:val>
                                            <p:fltVal val="0"/>
                                          </p:val>
                                        </p:tav>
                                        <p:tav tm="100000">
                                          <p:val>
                                            <p:strVal val="#ppt_w"/>
                                          </p:val>
                                        </p:tav>
                                      </p:tavLst>
                                    </p:anim>
                                    <p:anim calcmode="lin" valueType="num">
                                      <p:cBhvr>
                                        <p:cTn id="8" dur="1000" fill="hold"/>
                                        <p:tgtEl>
                                          <p:spTgt spid="238"/>
                                        </p:tgtEl>
                                        <p:attrNameLst>
                                          <p:attrName>ppt_h</p:attrName>
                                        </p:attrNameLst>
                                      </p:cBhvr>
                                      <p:tavLst>
                                        <p:tav tm="0">
                                          <p:val>
                                            <p:fltVal val="0"/>
                                          </p:val>
                                        </p:tav>
                                        <p:tav tm="100000">
                                          <p:val>
                                            <p:strVal val="#ppt_h"/>
                                          </p:val>
                                        </p:tav>
                                      </p:tavLst>
                                    </p:anim>
                                    <p:anim calcmode="lin" valueType="num">
                                      <p:cBhvr>
                                        <p:cTn id="9" dur="1000" fill="hold"/>
                                        <p:tgtEl>
                                          <p:spTgt spid="238"/>
                                        </p:tgtEl>
                                        <p:attrNameLst>
                                          <p:attrName>style.rotation</p:attrName>
                                        </p:attrNameLst>
                                      </p:cBhvr>
                                      <p:tavLst>
                                        <p:tav tm="0">
                                          <p:val>
                                            <p:fltVal val="90"/>
                                          </p:val>
                                        </p:tav>
                                        <p:tav tm="100000">
                                          <p:val>
                                            <p:fltVal val="0"/>
                                          </p:val>
                                        </p:tav>
                                      </p:tavLst>
                                    </p:anim>
                                    <p:animEffect transition="in" filter="fade">
                                      <p:cBhvr>
                                        <p:cTn id="10" dur="1000"/>
                                        <p:tgtEl>
                                          <p:spTgt spid="238"/>
                                        </p:tgtEl>
                                      </p:cBhvr>
                                    </p:animEffect>
                                  </p:childTnLst>
                                </p:cTn>
                              </p:par>
                              <p:par>
                                <p:cTn id="11" presetID="53" presetClass="entr" presetSubtype="16" fill="hold" grpId="0" nodeType="withEffect">
                                  <p:stCondLst>
                                    <p:cond delay="500"/>
                                  </p:stCondLst>
                                  <p:childTnLst>
                                    <p:set>
                                      <p:cBhvr>
                                        <p:cTn id="12" dur="1" fill="hold">
                                          <p:stCondLst>
                                            <p:cond delay="0"/>
                                          </p:stCondLst>
                                        </p:cTn>
                                        <p:tgtEl>
                                          <p:spTgt spid="241"/>
                                        </p:tgtEl>
                                        <p:attrNameLst>
                                          <p:attrName>style.visibility</p:attrName>
                                        </p:attrNameLst>
                                      </p:cBhvr>
                                      <p:to>
                                        <p:strVal val="visible"/>
                                      </p:to>
                                    </p:set>
                                    <p:anim calcmode="lin" valueType="num">
                                      <p:cBhvr>
                                        <p:cTn id="13" dur="1000" fill="hold"/>
                                        <p:tgtEl>
                                          <p:spTgt spid="241"/>
                                        </p:tgtEl>
                                        <p:attrNameLst>
                                          <p:attrName>ppt_w</p:attrName>
                                        </p:attrNameLst>
                                      </p:cBhvr>
                                      <p:tavLst>
                                        <p:tav tm="0">
                                          <p:val>
                                            <p:fltVal val="0"/>
                                          </p:val>
                                        </p:tav>
                                        <p:tav tm="100000">
                                          <p:val>
                                            <p:strVal val="#ppt_w"/>
                                          </p:val>
                                        </p:tav>
                                      </p:tavLst>
                                    </p:anim>
                                    <p:anim calcmode="lin" valueType="num">
                                      <p:cBhvr>
                                        <p:cTn id="14" dur="1000" fill="hold"/>
                                        <p:tgtEl>
                                          <p:spTgt spid="241"/>
                                        </p:tgtEl>
                                        <p:attrNameLst>
                                          <p:attrName>ppt_h</p:attrName>
                                        </p:attrNameLst>
                                      </p:cBhvr>
                                      <p:tavLst>
                                        <p:tav tm="0">
                                          <p:val>
                                            <p:fltVal val="0"/>
                                          </p:val>
                                        </p:tav>
                                        <p:tav tm="100000">
                                          <p:val>
                                            <p:strVal val="#ppt_h"/>
                                          </p:val>
                                        </p:tav>
                                      </p:tavLst>
                                    </p:anim>
                                    <p:animEffect transition="in" filter="fade">
                                      <p:cBhvr>
                                        <p:cTn id="15" dur="1000"/>
                                        <p:tgtEl>
                                          <p:spTgt spid="241"/>
                                        </p:tgtEl>
                                      </p:cBhvr>
                                    </p:animEffect>
                                  </p:childTnLst>
                                </p:cTn>
                              </p:par>
                            </p:childTnLst>
                          </p:cTn>
                        </p:par>
                        <p:par>
                          <p:cTn id="16" fill="hold">
                            <p:stCondLst>
                              <p:cond delay="1000"/>
                            </p:stCondLst>
                            <p:childTnLst>
                              <p:par>
                                <p:cTn id="17" presetID="22" presetClass="entr" presetSubtype="2" fill="hold" nodeType="afterEffect">
                                  <p:stCondLst>
                                    <p:cond delay="0"/>
                                  </p:stCondLst>
                                  <p:childTnLst>
                                    <p:set>
                                      <p:cBhvr>
                                        <p:cTn id="18" dur="1" fill="hold">
                                          <p:stCondLst>
                                            <p:cond delay="0"/>
                                          </p:stCondLst>
                                        </p:cTn>
                                        <p:tgtEl>
                                          <p:spTgt spid="242"/>
                                        </p:tgtEl>
                                        <p:attrNameLst>
                                          <p:attrName>style.visibility</p:attrName>
                                        </p:attrNameLst>
                                      </p:cBhvr>
                                      <p:to>
                                        <p:strVal val="visible"/>
                                      </p:to>
                                    </p:set>
                                    <p:animEffect transition="in" filter="wipe(right)">
                                      <p:cBhvr>
                                        <p:cTn id="19" dur="500"/>
                                        <p:tgtEl>
                                          <p:spTgt spid="242"/>
                                        </p:tgtEl>
                                      </p:cBhvr>
                                    </p:animEffect>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232"/>
                                        </p:tgtEl>
                                        <p:attrNameLst>
                                          <p:attrName>style.visibility</p:attrName>
                                        </p:attrNameLst>
                                      </p:cBhvr>
                                      <p:to>
                                        <p:strVal val="visible"/>
                                      </p:to>
                                    </p:set>
                                    <p:animEffect transition="in" filter="fade">
                                      <p:cBhvr>
                                        <p:cTn id="23" dur="750"/>
                                        <p:tgtEl>
                                          <p:spTgt spid="232"/>
                                        </p:tgtEl>
                                      </p:cBhvr>
                                    </p:animEffect>
                                    <p:anim calcmode="lin" valueType="num">
                                      <p:cBhvr>
                                        <p:cTn id="24" dur="750" fill="hold"/>
                                        <p:tgtEl>
                                          <p:spTgt spid="232"/>
                                        </p:tgtEl>
                                        <p:attrNameLst>
                                          <p:attrName>ppt_x</p:attrName>
                                        </p:attrNameLst>
                                      </p:cBhvr>
                                      <p:tavLst>
                                        <p:tav tm="0">
                                          <p:val>
                                            <p:strVal val="#ppt_x"/>
                                          </p:val>
                                        </p:tav>
                                        <p:tav tm="100000">
                                          <p:val>
                                            <p:strVal val="#ppt_x"/>
                                          </p:val>
                                        </p:tav>
                                      </p:tavLst>
                                    </p:anim>
                                    <p:anim calcmode="lin" valueType="num">
                                      <p:cBhvr>
                                        <p:cTn id="25" dur="750" fill="hold"/>
                                        <p:tgtEl>
                                          <p:spTgt spid="232"/>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2" presetClass="entr" presetSubtype="2" fill="hold" nodeType="afterEffect">
                                  <p:stCondLst>
                                    <p:cond delay="0"/>
                                  </p:stCondLst>
                                  <p:childTnLst>
                                    <p:set>
                                      <p:cBhvr>
                                        <p:cTn id="28" dur="1" fill="hold">
                                          <p:stCondLst>
                                            <p:cond delay="0"/>
                                          </p:stCondLst>
                                        </p:cTn>
                                        <p:tgtEl>
                                          <p:spTgt spid="248"/>
                                        </p:tgtEl>
                                        <p:attrNameLst>
                                          <p:attrName>style.visibility</p:attrName>
                                        </p:attrNameLst>
                                      </p:cBhvr>
                                      <p:to>
                                        <p:strVal val="visible"/>
                                      </p:to>
                                    </p:set>
                                    <p:animEffect transition="in" filter="wipe(right)">
                                      <p:cBhvr>
                                        <p:cTn id="29" dur="500"/>
                                        <p:tgtEl>
                                          <p:spTgt spid="248"/>
                                        </p:tgtEl>
                                      </p:cBhvr>
                                    </p:animEffect>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234"/>
                                        </p:tgtEl>
                                        <p:attrNameLst>
                                          <p:attrName>style.visibility</p:attrName>
                                        </p:attrNameLst>
                                      </p:cBhvr>
                                      <p:to>
                                        <p:strVal val="visible"/>
                                      </p:to>
                                    </p:set>
                                    <p:animEffect transition="in" filter="fade">
                                      <p:cBhvr>
                                        <p:cTn id="33" dur="750"/>
                                        <p:tgtEl>
                                          <p:spTgt spid="234"/>
                                        </p:tgtEl>
                                      </p:cBhvr>
                                    </p:animEffect>
                                    <p:anim calcmode="lin" valueType="num">
                                      <p:cBhvr>
                                        <p:cTn id="34" dur="750" fill="hold"/>
                                        <p:tgtEl>
                                          <p:spTgt spid="234"/>
                                        </p:tgtEl>
                                        <p:attrNameLst>
                                          <p:attrName>ppt_x</p:attrName>
                                        </p:attrNameLst>
                                      </p:cBhvr>
                                      <p:tavLst>
                                        <p:tav tm="0">
                                          <p:val>
                                            <p:strVal val="#ppt_x"/>
                                          </p:val>
                                        </p:tav>
                                        <p:tav tm="100000">
                                          <p:val>
                                            <p:strVal val="#ppt_x"/>
                                          </p:val>
                                        </p:tav>
                                      </p:tavLst>
                                    </p:anim>
                                    <p:anim calcmode="lin" valueType="num">
                                      <p:cBhvr>
                                        <p:cTn id="35" dur="750" fill="hold"/>
                                        <p:tgtEl>
                                          <p:spTgt spid="234"/>
                                        </p:tgtEl>
                                        <p:attrNameLst>
                                          <p:attrName>ppt_y</p:attrName>
                                        </p:attrNameLst>
                                      </p:cBhvr>
                                      <p:tavLst>
                                        <p:tav tm="0">
                                          <p:val>
                                            <p:strVal val="#ppt_y+.1"/>
                                          </p:val>
                                        </p:tav>
                                        <p:tav tm="100000">
                                          <p:val>
                                            <p:strVal val="#ppt_y"/>
                                          </p:val>
                                        </p:tav>
                                      </p:tavLst>
                                    </p:anim>
                                  </p:childTnLst>
                                </p:cTn>
                              </p:par>
                            </p:childTnLst>
                          </p:cTn>
                        </p:par>
                        <p:par>
                          <p:cTn id="36" fill="hold">
                            <p:stCondLst>
                              <p:cond delay="4000"/>
                            </p:stCondLst>
                            <p:childTnLst>
                              <p:par>
                                <p:cTn id="37" presetID="22" presetClass="entr" presetSubtype="2" fill="hold" nodeType="afterEffect">
                                  <p:stCondLst>
                                    <p:cond delay="0"/>
                                  </p:stCondLst>
                                  <p:childTnLst>
                                    <p:set>
                                      <p:cBhvr>
                                        <p:cTn id="38" dur="1" fill="hold">
                                          <p:stCondLst>
                                            <p:cond delay="0"/>
                                          </p:stCondLst>
                                        </p:cTn>
                                        <p:tgtEl>
                                          <p:spTgt spid="245"/>
                                        </p:tgtEl>
                                        <p:attrNameLst>
                                          <p:attrName>style.visibility</p:attrName>
                                        </p:attrNameLst>
                                      </p:cBhvr>
                                      <p:to>
                                        <p:strVal val="visible"/>
                                      </p:to>
                                    </p:set>
                                    <p:animEffect transition="in" filter="wipe(right)">
                                      <p:cBhvr>
                                        <p:cTn id="39" dur="500"/>
                                        <p:tgtEl>
                                          <p:spTgt spid="245"/>
                                        </p:tgtEl>
                                      </p:cBhvr>
                                    </p:animEffect>
                                  </p:childTnLst>
                                </p:cTn>
                              </p:par>
                            </p:childTnLst>
                          </p:cTn>
                        </p:par>
                        <p:par>
                          <p:cTn id="40" fill="hold">
                            <p:stCondLst>
                              <p:cond delay="4500"/>
                            </p:stCondLst>
                            <p:childTnLst>
                              <p:par>
                                <p:cTn id="41" presetID="42" presetClass="entr" presetSubtype="0" fill="hold" grpId="0" nodeType="afterEffect">
                                  <p:stCondLst>
                                    <p:cond delay="0"/>
                                  </p:stCondLst>
                                  <p:childTnLst>
                                    <p:set>
                                      <p:cBhvr>
                                        <p:cTn id="42" dur="1" fill="hold">
                                          <p:stCondLst>
                                            <p:cond delay="0"/>
                                          </p:stCondLst>
                                        </p:cTn>
                                        <p:tgtEl>
                                          <p:spTgt spid="233"/>
                                        </p:tgtEl>
                                        <p:attrNameLst>
                                          <p:attrName>style.visibility</p:attrName>
                                        </p:attrNameLst>
                                      </p:cBhvr>
                                      <p:to>
                                        <p:strVal val="visible"/>
                                      </p:to>
                                    </p:set>
                                    <p:animEffect transition="in" filter="fade">
                                      <p:cBhvr>
                                        <p:cTn id="43" dur="750"/>
                                        <p:tgtEl>
                                          <p:spTgt spid="233"/>
                                        </p:tgtEl>
                                      </p:cBhvr>
                                    </p:animEffect>
                                    <p:anim calcmode="lin" valueType="num">
                                      <p:cBhvr>
                                        <p:cTn id="44" dur="750" fill="hold"/>
                                        <p:tgtEl>
                                          <p:spTgt spid="233"/>
                                        </p:tgtEl>
                                        <p:attrNameLst>
                                          <p:attrName>ppt_x</p:attrName>
                                        </p:attrNameLst>
                                      </p:cBhvr>
                                      <p:tavLst>
                                        <p:tav tm="0">
                                          <p:val>
                                            <p:strVal val="#ppt_x"/>
                                          </p:val>
                                        </p:tav>
                                        <p:tav tm="100000">
                                          <p:val>
                                            <p:strVal val="#ppt_x"/>
                                          </p:val>
                                        </p:tav>
                                      </p:tavLst>
                                    </p:anim>
                                    <p:anim calcmode="lin" valueType="num">
                                      <p:cBhvr>
                                        <p:cTn id="45" dur="750" fill="hold"/>
                                        <p:tgtEl>
                                          <p:spTgt spid="233"/>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22" presetClass="entr" presetSubtype="8" fill="hold" nodeType="afterEffect">
                                  <p:stCondLst>
                                    <p:cond delay="0"/>
                                  </p:stCondLst>
                                  <p:childTnLst>
                                    <p:set>
                                      <p:cBhvr>
                                        <p:cTn id="48" dur="1" fill="hold">
                                          <p:stCondLst>
                                            <p:cond delay="0"/>
                                          </p:stCondLst>
                                        </p:cTn>
                                        <p:tgtEl>
                                          <p:spTgt spid="251"/>
                                        </p:tgtEl>
                                        <p:attrNameLst>
                                          <p:attrName>style.visibility</p:attrName>
                                        </p:attrNameLst>
                                      </p:cBhvr>
                                      <p:to>
                                        <p:strVal val="visible"/>
                                      </p:to>
                                    </p:set>
                                    <p:animEffect transition="in" filter="wipe(left)">
                                      <p:cBhvr>
                                        <p:cTn id="49" dur="500"/>
                                        <p:tgtEl>
                                          <p:spTgt spid="251"/>
                                        </p:tgtEl>
                                      </p:cBhvr>
                                    </p:animEffect>
                                  </p:childTnLst>
                                </p:cTn>
                              </p:par>
                            </p:childTnLst>
                          </p:cTn>
                        </p:par>
                        <p:par>
                          <p:cTn id="50" fill="hold">
                            <p:stCondLst>
                              <p:cond delay="6000"/>
                            </p:stCondLst>
                            <p:childTnLst>
                              <p:par>
                                <p:cTn id="51" presetID="42" presetClass="entr" presetSubtype="0" fill="hold" grpId="0" nodeType="afterEffect">
                                  <p:stCondLst>
                                    <p:cond delay="0"/>
                                  </p:stCondLst>
                                  <p:childTnLst>
                                    <p:set>
                                      <p:cBhvr>
                                        <p:cTn id="52" dur="1" fill="hold">
                                          <p:stCondLst>
                                            <p:cond delay="0"/>
                                          </p:stCondLst>
                                        </p:cTn>
                                        <p:tgtEl>
                                          <p:spTgt spid="235"/>
                                        </p:tgtEl>
                                        <p:attrNameLst>
                                          <p:attrName>style.visibility</p:attrName>
                                        </p:attrNameLst>
                                      </p:cBhvr>
                                      <p:to>
                                        <p:strVal val="visible"/>
                                      </p:to>
                                    </p:set>
                                    <p:animEffect transition="in" filter="fade">
                                      <p:cBhvr>
                                        <p:cTn id="53" dur="750"/>
                                        <p:tgtEl>
                                          <p:spTgt spid="235"/>
                                        </p:tgtEl>
                                      </p:cBhvr>
                                    </p:animEffect>
                                    <p:anim calcmode="lin" valueType="num">
                                      <p:cBhvr>
                                        <p:cTn id="54" dur="750" fill="hold"/>
                                        <p:tgtEl>
                                          <p:spTgt spid="235"/>
                                        </p:tgtEl>
                                        <p:attrNameLst>
                                          <p:attrName>ppt_x</p:attrName>
                                        </p:attrNameLst>
                                      </p:cBhvr>
                                      <p:tavLst>
                                        <p:tav tm="0">
                                          <p:val>
                                            <p:strVal val="#ppt_x"/>
                                          </p:val>
                                        </p:tav>
                                        <p:tav tm="100000">
                                          <p:val>
                                            <p:strVal val="#ppt_x"/>
                                          </p:val>
                                        </p:tav>
                                      </p:tavLst>
                                    </p:anim>
                                    <p:anim calcmode="lin" valueType="num">
                                      <p:cBhvr>
                                        <p:cTn id="55" dur="750" fill="hold"/>
                                        <p:tgtEl>
                                          <p:spTgt spid="235"/>
                                        </p:tgtEl>
                                        <p:attrNameLst>
                                          <p:attrName>ppt_y</p:attrName>
                                        </p:attrNameLst>
                                      </p:cBhvr>
                                      <p:tavLst>
                                        <p:tav tm="0">
                                          <p:val>
                                            <p:strVal val="#ppt_y+.1"/>
                                          </p:val>
                                        </p:tav>
                                        <p:tav tm="100000">
                                          <p:val>
                                            <p:strVal val="#ppt_y"/>
                                          </p:val>
                                        </p:tav>
                                      </p:tavLst>
                                    </p:anim>
                                  </p:childTnLst>
                                </p:cTn>
                              </p:par>
                            </p:childTnLst>
                          </p:cTn>
                        </p:par>
                        <p:par>
                          <p:cTn id="56" fill="hold">
                            <p:stCondLst>
                              <p:cond delay="7000"/>
                            </p:stCondLst>
                            <p:childTnLst>
                              <p:par>
                                <p:cTn id="57" presetID="22" presetClass="entr" presetSubtype="8" fill="hold" nodeType="afterEffect">
                                  <p:stCondLst>
                                    <p:cond delay="0"/>
                                  </p:stCondLst>
                                  <p:childTnLst>
                                    <p:set>
                                      <p:cBhvr>
                                        <p:cTn id="58" dur="1" fill="hold">
                                          <p:stCondLst>
                                            <p:cond delay="0"/>
                                          </p:stCondLst>
                                        </p:cTn>
                                        <p:tgtEl>
                                          <p:spTgt spid="257"/>
                                        </p:tgtEl>
                                        <p:attrNameLst>
                                          <p:attrName>style.visibility</p:attrName>
                                        </p:attrNameLst>
                                      </p:cBhvr>
                                      <p:to>
                                        <p:strVal val="visible"/>
                                      </p:to>
                                    </p:set>
                                    <p:animEffect transition="in" filter="wipe(left)">
                                      <p:cBhvr>
                                        <p:cTn id="59" dur="500"/>
                                        <p:tgtEl>
                                          <p:spTgt spid="257"/>
                                        </p:tgtEl>
                                      </p:cBhvr>
                                    </p:animEffect>
                                  </p:childTnLst>
                                </p:cTn>
                              </p:par>
                            </p:childTnLst>
                          </p:cTn>
                        </p:par>
                        <p:par>
                          <p:cTn id="60" fill="hold">
                            <p:stCondLst>
                              <p:cond delay="7500"/>
                            </p:stCondLst>
                            <p:childTnLst>
                              <p:par>
                                <p:cTn id="61" presetID="42" presetClass="entr" presetSubtype="0" fill="hold" grpId="0" nodeType="afterEffect">
                                  <p:stCondLst>
                                    <p:cond delay="0"/>
                                  </p:stCondLst>
                                  <p:childTnLst>
                                    <p:set>
                                      <p:cBhvr>
                                        <p:cTn id="62" dur="1" fill="hold">
                                          <p:stCondLst>
                                            <p:cond delay="0"/>
                                          </p:stCondLst>
                                        </p:cTn>
                                        <p:tgtEl>
                                          <p:spTgt spid="237"/>
                                        </p:tgtEl>
                                        <p:attrNameLst>
                                          <p:attrName>style.visibility</p:attrName>
                                        </p:attrNameLst>
                                      </p:cBhvr>
                                      <p:to>
                                        <p:strVal val="visible"/>
                                      </p:to>
                                    </p:set>
                                    <p:animEffect transition="in" filter="fade">
                                      <p:cBhvr>
                                        <p:cTn id="63" dur="750"/>
                                        <p:tgtEl>
                                          <p:spTgt spid="237"/>
                                        </p:tgtEl>
                                      </p:cBhvr>
                                    </p:animEffect>
                                    <p:anim calcmode="lin" valueType="num">
                                      <p:cBhvr>
                                        <p:cTn id="64" dur="750" fill="hold"/>
                                        <p:tgtEl>
                                          <p:spTgt spid="237"/>
                                        </p:tgtEl>
                                        <p:attrNameLst>
                                          <p:attrName>ppt_x</p:attrName>
                                        </p:attrNameLst>
                                      </p:cBhvr>
                                      <p:tavLst>
                                        <p:tav tm="0">
                                          <p:val>
                                            <p:strVal val="#ppt_x"/>
                                          </p:val>
                                        </p:tav>
                                        <p:tav tm="100000">
                                          <p:val>
                                            <p:strVal val="#ppt_x"/>
                                          </p:val>
                                        </p:tav>
                                      </p:tavLst>
                                    </p:anim>
                                    <p:anim calcmode="lin" valueType="num">
                                      <p:cBhvr>
                                        <p:cTn id="65" dur="750" fill="hold"/>
                                        <p:tgtEl>
                                          <p:spTgt spid="237"/>
                                        </p:tgtEl>
                                        <p:attrNameLst>
                                          <p:attrName>ppt_y</p:attrName>
                                        </p:attrNameLst>
                                      </p:cBhvr>
                                      <p:tavLst>
                                        <p:tav tm="0">
                                          <p:val>
                                            <p:strVal val="#ppt_y+.1"/>
                                          </p:val>
                                        </p:tav>
                                        <p:tav tm="100000">
                                          <p:val>
                                            <p:strVal val="#ppt_y"/>
                                          </p:val>
                                        </p:tav>
                                      </p:tavLst>
                                    </p:anim>
                                  </p:childTnLst>
                                </p:cTn>
                              </p:par>
                            </p:childTnLst>
                          </p:cTn>
                        </p:par>
                        <p:par>
                          <p:cTn id="66" fill="hold">
                            <p:stCondLst>
                              <p:cond delay="8500"/>
                            </p:stCondLst>
                            <p:childTnLst>
                              <p:par>
                                <p:cTn id="67" presetID="22" presetClass="entr" presetSubtype="8" fill="hold" nodeType="afterEffect">
                                  <p:stCondLst>
                                    <p:cond delay="0"/>
                                  </p:stCondLst>
                                  <p:childTnLst>
                                    <p:set>
                                      <p:cBhvr>
                                        <p:cTn id="68" dur="1" fill="hold">
                                          <p:stCondLst>
                                            <p:cond delay="0"/>
                                          </p:stCondLst>
                                        </p:cTn>
                                        <p:tgtEl>
                                          <p:spTgt spid="254"/>
                                        </p:tgtEl>
                                        <p:attrNameLst>
                                          <p:attrName>style.visibility</p:attrName>
                                        </p:attrNameLst>
                                      </p:cBhvr>
                                      <p:to>
                                        <p:strVal val="visible"/>
                                      </p:to>
                                    </p:set>
                                    <p:animEffect transition="in" filter="wipe(left)">
                                      <p:cBhvr>
                                        <p:cTn id="69" dur="500"/>
                                        <p:tgtEl>
                                          <p:spTgt spid="254"/>
                                        </p:tgtEl>
                                      </p:cBhvr>
                                    </p:animEffect>
                                  </p:childTnLst>
                                </p:cTn>
                              </p:par>
                            </p:childTnLst>
                          </p:cTn>
                        </p:par>
                        <p:par>
                          <p:cTn id="70" fill="hold">
                            <p:stCondLst>
                              <p:cond delay="9000"/>
                            </p:stCondLst>
                            <p:childTnLst>
                              <p:par>
                                <p:cTn id="71" presetID="42" presetClass="entr" presetSubtype="0" fill="hold" grpId="0" nodeType="afterEffect">
                                  <p:stCondLst>
                                    <p:cond delay="0"/>
                                  </p:stCondLst>
                                  <p:childTnLst>
                                    <p:set>
                                      <p:cBhvr>
                                        <p:cTn id="72" dur="1" fill="hold">
                                          <p:stCondLst>
                                            <p:cond delay="0"/>
                                          </p:stCondLst>
                                        </p:cTn>
                                        <p:tgtEl>
                                          <p:spTgt spid="236"/>
                                        </p:tgtEl>
                                        <p:attrNameLst>
                                          <p:attrName>style.visibility</p:attrName>
                                        </p:attrNameLst>
                                      </p:cBhvr>
                                      <p:to>
                                        <p:strVal val="visible"/>
                                      </p:to>
                                    </p:set>
                                    <p:animEffect transition="in" filter="fade">
                                      <p:cBhvr>
                                        <p:cTn id="73" dur="750"/>
                                        <p:tgtEl>
                                          <p:spTgt spid="236"/>
                                        </p:tgtEl>
                                      </p:cBhvr>
                                    </p:animEffect>
                                    <p:anim calcmode="lin" valueType="num">
                                      <p:cBhvr>
                                        <p:cTn id="74" dur="750" fill="hold"/>
                                        <p:tgtEl>
                                          <p:spTgt spid="236"/>
                                        </p:tgtEl>
                                        <p:attrNameLst>
                                          <p:attrName>ppt_x</p:attrName>
                                        </p:attrNameLst>
                                      </p:cBhvr>
                                      <p:tavLst>
                                        <p:tav tm="0">
                                          <p:val>
                                            <p:strVal val="#ppt_x"/>
                                          </p:val>
                                        </p:tav>
                                        <p:tav tm="100000">
                                          <p:val>
                                            <p:strVal val="#ppt_x"/>
                                          </p:val>
                                        </p:tav>
                                      </p:tavLst>
                                    </p:anim>
                                    <p:anim calcmode="lin" valueType="num">
                                      <p:cBhvr>
                                        <p:cTn id="75" dur="750" fill="hold"/>
                                        <p:tgtEl>
                                          <p:spTgt spid="2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0"/>
      <p:bldP spid="233" grpId="0"/>
      <p:bldP spid="234" grpId="0"/>
      <p:bldP spid="235" grpId="0"/>
      <p:bldP spid="236" grpId="0"/>
      <p:bldP spid="237" grpId="0"/>
      <p:bldP spid="241"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836159"/>
            <a:ext cx="11766550" cy="2491334"/>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3921341" y="548293"/>
            <a:ext cx="4349317" cy="664633"/>
          </a:xfrm>
          <a:ln w="25400">
            <a:solidFill>
              <a:srgbClr val="990000"/>
            </a:solidFill>
            <a:prstDash val="dashDot"/>
          </a:ln>
        </p:spPr>
        <p:txBody>
          <a:bodyPr>
            <a:normAutofit/>
          </a:bodyPr>
          <a:lstStyle/>
          <a:p>
            <a:pPr algn="ctr"/>
            <a:r>
              <a:rPr lang="zh-CN" altLang="en-US" dirty="0">
                <a:effectLst>
                  <a:outerShdw blurRad="38100" dist="38100" dir="2700000" algn="tl">
                    <a:srgbClr val="000000">
                      <a:alpha val="43137"/>
                    </a:srgbClr>
                  </a:outerShdw>
                </a:effectLst>
              </a:rPr>
              <a:t>中印关系</a:t>
            </a:r>
          </a:p>
        </p:txBody>
      </p:sp>
      <p:sp>
        <p:nvSpPr>
          <p:cNvPr id="6" name="矩形 5"/>
          <p:cNvSpPr/>
          <p:nvPr/>
        </p:nvSpPr>
        <p:spPr>
          <a:xfrm>
            <a:off x="3921341" y="1800302"/>
            <a:ext cx="6474516" cy="1034899"/>
          </a:xfrm>
          <a:prstGeom prst="rect">
            <a:avLst/>
          </a:prstGeom>
        </p:spPr>
        <p:txBody>
          <a:bodyPr wrap="square">
            <a:spAutoFit/>
          </a:bodyPr>
          <a:lstStyle/>
          <a:p>
            <a:pPr defTabSz="913765">
              <a:lnSpc>
                <a:spcPct val="120000"/>
              </a:lnSpc>
            </a:pPr>
            <a:r>
              <a:rPr lang="zh-CN" altLang="en-US" sz="2665" b="1" dirty="0">
                <a:solidFill>
                  <a:srgbClr val="990000"/>
                </a:solidFill>
                <a:latin typeface="微软雅黑" panose="020B0503020204020204" pitchFamily="34" charset="-122"/>
                <a:ea typeface="微软雅黑" panose="020B0503020204020204" pitchFamily="34" charset="-122"/>
              </a:rPr>
              <a:t>冷战结束后 国际格局上</a:t>
            </a:r>
            <a:endParaRPr lang="en-US" altLang="zh-CN" sz="2665" b="1" dirty="0">
              <a:solidFill>
                <a:srgbClr val="990000"/>
              </a:solidFill>
              <a:latin typeface="微软雅黑" panose="020B0503020204020204" pitchFamily="34" charset="-122"/>
              <a:ea typeface="微软雅黑" panose="020B0503020204020204" pitchFamily="34" charset="-122"/>
            </a:endParaRPr>
          </a:p>
          <a:p>
            <a:pPr defTabSz="913765">
              <a:lnSpc>
                <a:spcPct val="120000"/>
              </a:lnSpc>
            </a:pPr>
            <a:r>
              <a:rPr lang="zh-CN" altLang="en-US" sz="2665" b="1" dirty="0">
                <a:solidFill>
                  <a:prstClr val="black">
                    <a:lumMod val="85000"/>
                    <a:lumOff val="15000"/>
                  </a:prstClr>
                </a:solidFill>
                <a:latin typeface="微软雅黑" panose="020B0503020204020204" pitchFamily="34" charset="-122"/>
                <a:ea typeface="微软雅黑" panose="020B0503020204020204" pitchFamily="34" charset="-122"/>
              </a:rPr>
              <a:t>中印两国面临的国际环境发生巨大的变化</a:t>
            </a:r>
          </a:p>
        </p:txBody>
      </p:sp>
      <p:grpSp>
        <p:nvGrpSpPr>
          <p:cNvPr id="7" name="组合 6"/>
          <p:cNvGrpSpPr/>
          <p:nvPr/>
        </p:nvGrpSpPr>
        <p:grpSpPr>
          <a:xfrm>
            <a:off x="2349470" y="1727293"/>
            <a:ext cx="1200000" cy="1200000"/>
            <a:chOff x="1695922" y="1234437"/>
            <a:chExt cx="900000" cy="900000"/>
          </a:xfrm>
        </p:grpSpPr>
        <p:sp>
          <p:nvSpPr>
            <p:cNvPr id="8" name="椭圆 7"/>
            <p:cNvSpPr/>
            <p:nvPr/>
          </p:nvSpPr>
          <p:spPr>
            <a:xfrm>
              <a:off x="1695922" y="1234437"/>
              <a:ext cx="900000" cy="900000"/>
            </a:xfrm>
            <a:prstGeom prst="ellipse">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sp>
          <p:nvSpPr>
            <p:cNvPr id="9" name="矩形 8"/>
            <p:cNvSpPr/>
            <p:nvPr/>
          </p:nvSpPr>
          <p:spPr>
            <a:xfrm>
              <a:off x="1695922" y="1511312"/>
              <a:ext cx="900000" cy="346249"/>
            </a:xfrm>
            <a:prstGeom prst="rect">
              <a:avLst/>
            </a:prstGeom>
          </p:spPr>
          <p:txBody>
            <a:bodyPr wrap="square">
              <a:spAutoFit/>
            </a:bodyPr>
            <a:lstStyle/>
            <a:p>
              <a:pPr algn="ctr" defTabSz="913765"/>
              <a:r>
                <a:rPr lang="zh-CN" altLang="en-US" sz="2400" b="1" dirty="0">
                  <a:solidFill>
                    <a:srgbClr val="FFC000">
                      <a:lumMod val="20000"/>
                      <a:lumOff val="80000"/>
                    </a:srgbClr>
                  </a:solidFill>
                  <a:latin typeface="微软雅黑" panose="020B0503020204020204" pitchFamily="34" charset="-122"/>
                  <a:ea typeface="微软雅黑" panose="020B0503020204020204" pitchFamily="34" charset="-122"/>
                </a:rPr>
                <a:t>现状</a:t>
              </a:r>
              <a:endParaRPr lang="zh-CN" altLang="en-US" sz="1600" b="1" dirty="0">
                <a:solidFill>
                  <a:srgbClr val="FFC000">
                    <a:lumMod val="20000"/>
                    <a:lumOff val="80000"/>
                  </a:srgbClr>
                </a:solidFill>
                <a:latin typeface="Impact" panose="020B0806030902050204" pitchFamily="34" charset="0"/>
                <a:ea typeface="微软雅黑" panose="020B0503020204020204" pitchFamily="34" charset="-122"/>
              </a:endParaRPr>
            </a:p>
          </p:txBody>
        </p:sp>
      </p:grpSp>
      <p:pic>
        <p:nvPicPr>
          <p:cNvPr id="11" name="Picture 2" descr="H:\ppt小图 (0-00-14-05)_1.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a:fillRect/>
          </a:stretch>
        </p:blipFill>
        <p:spPr bwMode="auto">
          <a:xfrm flipH="1">
            <a:off x="763562" y="1595014"/>
            <a:ext cx="1214037" cy="1332279"/>
          </a:xfrm>
          <a:prstGeom prst="rect">
            <a:avLst/>
          </a:prstGeom>
          <a:noFill/>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2" name="矩形 11"/>
          <p:cNvSpPr/>
          <p:nvPr/>
        </p:nvSpPr>
        <p:spPr>
          <a:xfrm>
            <a:off x="212725" y="3496102"/>
            <a:ext cx="11766550" cy="2704297"/>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12"/>
          <p:cNvSpPr/>
          <p:nvPr/>
        </p:nvSpPr>
        <p:spPr>
          <a:xfrm>
            <a:off x="992368" y="3725418"/>
            <a:ext cx="10583682" cy="666977"/>
          </a:xfrm>
          <a:prstGeom prst="rect">
            <a:avLst/>
          </a:prstGeom>
        </p:spPr>
        <p:txBody>
          <a:bodyPr wrap="square">
            <a:spAutoFit/>
          </a:bodyPr>
          <a:lstStyle/>
          <a:p>
            <a:pPr algn="just" defTabSz="913765"/>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冷战结束后，国际关系格局发生深刻变化，世界大国力量出现分化组合。作为两个最大的发展中国家，中印要想崛起，必须在国际事务中加强合作，共同维护发展中国家利益。</a:t>
            </a:r>
            <a:endParaRPr lang="en-US" altLang="zh-CN" sz="1865" b="1" dirty="0">
              <a:solidFill>
                <a:srgbClr val="990000"/>
              </a:solidFill>
              <a:latin typeface="微软雅黑" panose="020B0503020204020204" pitchFamily="34" charset="-122"/>
              <a:ea typeface="微软雅黑" panose="020B0503020204020204" pitchFamily="34" charset="-122"/>
            </a:endParaRPr>
          </a:p>
        </p:txBody>
      </p:sp>
      <p:sp>
        <p:nvSpPr>
          <p:cNvPr id="14" name="矩形 13"/>
          <p:cNvSpPr/>
          <p:nvPr/>
        </p:nvSpPr>
        <p:spPr>
          <a:xfrm>
            <a:off x="684976" y="3831563"/>
            <a:ext cx="199080" cy="192000"/>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1865">
              <a:solidFill>
                <a:prstClr val="black">
                  <a:lumMod val="85000"/>
                  <a:lumOff val="15000"/>
                </a:prstClr>
              </a:solidFill>
              <a:latin typeface="Calibri" panose="020F0502020204030204"/>
              <a:ea typeface="宋体" panose="02010600030101010101" pitchFamily="2" charset="-122"/>
            </a:endParaRPr>
          </a:p>
        </p:txBody>
      </p:sp>
      <p:sp>
        <p:nvSpPr>
          <p:cNvPr id="15" name="矩形 14"/>
          <p:cNvSpPr/>
          <p:nvPr/>
        </p:nvSpPr>
        <p:spPr>
          <a:xfrm>
            <a:off x="684976" y="4690589"/>
            <a:ext cx="199080" cy="192000"/>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1865">
              <a:solidFill>
                <a:prstClr val="black">
                  <a:lumMod val="85000"/>
                  <a:lumOff val="15000"/>
                </a:prstClr>
              </a:solidFill>
              <a:latin typeface="Calibri" panose="020F0502020204030204"/>
              <a:ea typeface="宋体" panose="02010600030101010101" pitchFamily="2" charset="-122"/>
            </a:endParaRPr>
          </a:p>
        </p:txBody>
      </p:sp>
      <p:sp>
        <p:nvSpPr>
          <p:cNvPr id="16" name="矩形 15"/>
          <p:cNvSpPr/>
          <p:nvPr/>
        </p:nvSpPr>
        <p:spPr>
          <a:xfrm>
            <a:off x="684976" y="5527492"/>
            <a:ext cx="199080" cy="192000"/>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1865">
              <a:solidFill>
                <a:prstClr val="black">
                  <a:lumMod val="85000"/>
                  <a:lumOff val="15000"/>
                </a:prstClr>
              </a:solidFill>
              <a:latin typeface="Calibri" panose="020F0502020204030204"/>
              <a:ea typeface="宋体" panose="02010600030101010101" pitchFamily="2" charset="-122"/>
            </a:endParaRPr>
          </a:p>
        </p:txBody>
      </p:sp>
      <p:sp>
        <p:nvSpPr>
          <p:cNvPr id="17" name="矩形 16"/>
          <p:cNvSpPr/>
          <p:nvPr/>
        </p:nvSpPr>
        <p:spPr>
          <a:xfrm>
            <a:off x="992368" y="4579621"/>
            <a:ext cx="10583683" cy="666977"/>
          </a:xfrm>
          <a:prstGeom prst="rect">
            <a:avLst/>
          </a:prstGeom>
        </p:spPr>
        <p:txBody>
          <a:bodyPr wrap="square">
            <a:spAutoFit/>
          </a:bodyPr>
          <a:lstStyle/>
          <a:p>
            <a:pPr algn="just" defTabSz="913765"/>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全球经济体化深入发展，各国越来越注重综合国力的提高，把发展经济放在突出位置，各国之间的经济联系越来越密切。</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18" name="矩形 17"/>
          <p:cNvSpPr/>
          <p:nvPr/>
        </p:nvSpPr>
        <p:spPr>
          <a:xfrm>
            <a:off x="1005738" y="5433824"/>
            <a:ext cx="10583682" cy="379335"/>
          </a:xfrm>
          <a:prstGeom prst="rect">
            <a:avLst/>
          </a:prstGeom>
        </p:spPr>
        <p:txBody>
          <a:bodyPr wrap="square">
            <a:spAutoFit/>
          </a:bodyPr>
          <a:lstStyle/>
          <a:p>
            <a:pPr algn="just" defTabSz="913765"/>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中印经济改革不断深入，都需要和平的国际环境和周边环境。</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1+#ppt_w/2"/>
                                              </p:val>
                                            </p:tav>
                                            <p:tav tm="100000">
                                              <p:val>
                                                <p:strVal val="#ppt_x"/>
                                              </p:val>
                                            </p:tav>
                                          </p:tavLst>
                                        </p:anim>
                                        <p:anim calcmode="lin" valueType="num">
                                          <p:cBhvr additive="base">
                                            <p:cTn id="12" dur="500" fill="hold"/>
                                            <p:tgtEl>
                                              <p:spTgt spid="3">
                                                <p:bg/>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childTnLst>
                                    </p:cTn>
                                  </p:par>
                                  <p:par>
                                    <p:cTn id="21" presetID="53" presetClass="entr" presetSubtype="16" fill="hold" nodeType="withEffect">
                                      <p:stCondLst>
                                        <p:cond delay="75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up)">
                                          <p:cBhvr>
                                            <p:cTn id="29" dur="1500"/>
                                            <p:tgtEl>
                                              <p:spTgt spid="6"/>
                                            </p:tgtEl>
                                          </p:cBhvr>
                                        </p:animEffect>
                                      </p:childTnLst>
                                    </p:cTn>
                                  </p:par>
                                </p:childTnLst>
                              </p:cTn>
                            </p:par>
                            <p:par>
                              <p:cTn id="30" fill="hold">
                                <p:stCondLst>
                                  <p:cond delay="3000"/>
                                </p:stCondLst>
                                <p:childTnLst>
                                  <p:par>
                                    <p:cTn id="31" presetID="2" presetClass="entr" presetSubtype="2" fill="hold" grpId="0" nodeType="afterEffect" p14:presetBounceEnd="25000">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14:bounceEnd="25000">
                                          <p:cBhvr additive="base">
                                            <p:cTn id="33" dur="1000" fill="hold"/>
                                            <p:tgtEl>
                                              <p:spTgt spid="12"/>
                                            </p:tgtEl>
                                            <p:attrNameLst>
                                              <p:attrName>ppt_x</p:attrName>
                                            </p:attrNameLst>
                                          </p:cBhvr>
                                          <p:tavLst>
                                            <p:tav tm="0">
                                              <p:val>
                                                <p:strVal val="1+#ppt_w/2"/>
                                              </p:val>
                                            </p:tav>
                                            <p:tav tm="100000">
                                              <p:val>
                                                <p:strVal val="#ppt_x"/>
                                              </p:val>
                                            </p:tav>
                                          </p:tavLst>
                                        </p:anim>
                                        <p:anim calcmode="lin" valueType="num" p14:bounceEnd="25000">
                                          <p:cBhvr additive="base">
                                            <p:cTn id="34" dur="10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42" presetClass="entr" presetSubtype="0"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750"/>
                                            <p:tgtEl>
                                              <p:spTgt spid="14"/>
                                            </p:tgtEl>
                                          </p:cBhvr>
                                        </p:animEffect>
                                        <p:anim calcmode="lin" valueType="num">
                                          <p:cBhvr>
                                            <p:cTn id="39" dur="750" fill="hold"/>
                                            <p:tgtEl>
                                              <p:spTgt spid="14"/>
                                            </p:tgtEl>
                                            <p:attrNameLst>
                                              <p:attrName>ppt_x</p:attrName>
                                            </p:attrNameLst>
                                          </p:cBhvr>
                                          <p:tavLst>
                                            <p:tav tm="0">
                                              <p:val>
                                                <p:strVal val="#ppt_x"/>
                                              </p:val>
                                            </p:tav>
                                            <p:tav tm="100000">
                                              <p:val>
                                                <p:strVal val="#ppt_x"/>
                                              </p:val>
                                            </p:tav>
                                          </p:tavLst>
                                        </p:anim>
                                        <p:anim calcmode="lin" valueType="num">
                                          <p:cBhvr>
                                            <p:cTn id="40" dur="750" fill="hold"/>
                                            <p:tgtEl>
                                              <p:spTgt spid="14"/>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14" presetClass="entr" presetSubtype="10"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randombar(horizontal)">
                                          <p:cBhvr>
                                            <p:cTn id="44" dur="1000"/>
                                            <p:tgtEl>
                                              <p:spTgt spid="13"/>
                                            </p:tgtEl>
                                          </p:cBhvr>
                                        </p:animEffect>
                                      </p:childTnLst>
                                    </p:cTn>
                                  </p:par>
                                </p:childTnLst>
                              </p:cTn>
                            </p:par>
                            <p:par>
                              <p:cTn id="45" fill="hold">
                                <p:stCondLst>
                                  <p:cond delay="6000"/>
                                </p:stCondLst>
                                <p:childTnLst>
                                  <p:par>
                                    <p:cTn id="46" presetID="42"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750"/>
                                            <p:tgtEl>
                                              <p:spTgt spid="15"/>
                                            </p:tgtEl>
                                          </p:cBhvr>
                                        </p:animEffect>
                                        <p:anim calcmode="lin" valueType="num">
                                          <p:cBhvr>
                                            <p:cTn id="49" dur="750" fill="hold"/>
                                            <p:tgtEl>
                                              <p:spTgt spid="15"/>
                                            </p:tgtEl>
                                            <p:attrNameLst>
                                              <p:attrName>ppt_x</p:attrName>
                                            </p:attrNameLst>
                                          </p:cBhvr>
                                          <p:tavLst>
                                            <p:tav tm="0">
                                              <p:val>
                                                <p:strVal val="#ppt_x"/>
                                              </p:val>
                                            </p:tav>
                                            <p:tav tm="100000">
                                              <p:val>
                                                <p:strVal val="#ppt_x"/>
                                              </p:val>
                                            </p:tav>
                                          </p:tavLst>
                                        </p:anim>
                                        <p:anim calcmode="lin" valueType="num">
                                          <p:cBhvr>
                                            <p:cTn id="50" dur="750" fill="hold"/>
                                            <p:tgtEl>
                                              <p:spTgt spid="15"/>
                                            </p:tgtEl>
                                            <p:attrNameLst>
                                              <p:attrName>ppt_y</p:attrName>
                                            </p:attrNameLst>
                                          </p:cBhvr>
                                          <p:tavLst>
                                            <p:tav tm="0">
                                              <p:val>
                                                <p:strVal val="#ppt_y+.1"/>
                                              </p:val>
                                            </p:tav>
                                            <p:tav tm="100000">
                                              <p:val>
                                                <p:strVal val="#ppt_y"/>
                                              </p:val>
                                            </p:tav>
                                          </p:tavLst>
                                        </p:anim>
                                      </p:childTnLst>
                                    </p:cTn>
                                  </p:par>
                                </p:childTnLst>
                              </p:cTn>
                            </p:par>
                            <p:par>
                              <p:cTn id="51" fill="hold">
                                <p:stCondLst>
                                  <p:cond delay="7000"/>
                                </p:stCondLst>
                                <p:childTnLst>
                                  <p:par>
                                    <p:cTn id="52" presetID="14" presetClass="entr" presetSubtype="10"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randombar(horizontal)">
                                          <p:cBhvr>
                                            <p:cTn id="54" dur="1000"/>
                                            <p:tgtEl>
                                              <p:spTgt spid="17"/>
                                            </p:tgtEl>
                                          </p:cBhvr>
                                        </p:animEffect>
                                      </p:childTnLst>
                                    </p:cTn>
                                  </p:par>
                                </p:childTnLst>
                              </p:cTn>
                            </p:par>
                            <p:par>
                              <p:cTn id="55" fill="hold">
                                <p:stCondLst>
                                  <p:cond delay="8000"/>
                                </p:stCondLst>
                                <p:childTnLst>
                                  <p:par>
                                    <p:cTn id="56" presetID="42"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750"/>
                                            <p:tgtEl>
                                              <p:spTgt spid="16"/>
                                            </p:tgtEl>
                                          </p:cBhvr>
                                        </p:animEffect>
                                        <p:anim calcmode="lin" valueType="num">
                                          <p:cBhvr>
                                            <p:cTn id="59" dur="750" fill="hold"/>
                                            <p:tgtEl>
                                              <p:spTgt spid="16"/>
                                            </p:tgtEl>
                                            <p:attrNameLst>
                                              <p:attrName>ppt_x</p:attrName>
                                            </p:attrNameLst>
                                          </p:cBhvr>
                                          <p:tavLst>
                                            <p:tav tm="0">
                                              <p:val>
                                                <p:strVal val="#ppt_x"/>
                                              </p:val>
                                            </p:tav>
                                            <p:tav tm="100000">
                                              <p:val>
                                                <p:strVal val="#ppt_x"/>
                                              </p:val>
                                            </p:tav>
                                          </p:tavLst>
                                        </p:anim>
                                        <p:anim calcmode="lin" valueType="num">
                                          <p:cBhvr>
                                            <p:cTn id="60" dur="750" fill="hold"/>
                                            <p:tgtEl>
                                              <p:spTgt spid="16"/>
                                            </p:tgtEl>
                                            <p:attrNameLst>
                                              <p:attrName>ppt_y</p:attrName>
                                            </p:attrNameLst>
                                          </p:cBhvr>
                                          <p:tavLst>
                                            <p:tav tm="0">
                                              <p:val>
                                                <p:strVal val="#ppt_y+.1"/>
                                              </p:val>
                                            </p:tav>
                                            <p:tav tm="100000">
                                              <p:val>
                                                <p:strVal val="#ppt_y"/>
                                              </p:val>
                                            </p:tav>
                                          </p:tavLst>
                                        </p:anim>
                                      </p:childTnLst>
                                    </p:cTn>
                                  </p:par>
                                </p:childTnLst>
                              </p:cTn>
                            </p:par>
                            <p:par>
                              <p:cTn id="61" fill="hold">
                                <p:stCondLst>
                                  <p:cond delay="9000"/>
                                </p:stCondLst>
                                <p:childTnLst>
                                  <p:par>
                                    <p:cTn id="62" presetID="14" presetClass="entr" presetSubtype="1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randombar(horizontal)">
                                          <p:cBhvr>
                                            <p:cTn id="64"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uiExpand="1" build="p" animBg="1"/>
          <p:bldP spid="6" grpId="0"/>
          <p:bldP spid="12" grpId="0" animBg="1"/>
          <p:bldP spid="13" grpId="0"/>
          <p:bldP spid="14" grpId="0" animBg="1"/>
          <p:bldP spid="15" grpId="0" animBg="1"/>
          <p:bldP spid="16" grpId="0" animBg="1"/>
          <p:bldP spid="17" grpId="0"/>
          <p:bldP spid="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bg/>
                                              </p:spTgt>
                                            </p:tgtEl>
                                            <p:attrNameLst>
                                              <p:attrName>style.visibility</p:attrName>
                                            </p:attrNameLst>
                                          </p:cBhvr>
                                          <p:to>
                                            <p:strVal val="visible"/>
                                          </p:to>
                                        </p:set>
                                        <p:anim calcmode="lin" valueType="num">
                                          <p:cBhvr additive="base">
                                            <p:cTn id="11" dur="500" fill="hold"/>
                                            <p:tgtEl>
                                              <p:spTgt spid="3">
                                                <p:bg/>
                                              </p:spTgt>
                                            </p:tgtEl>
                                            <p:attrNameLst>
                                              <p:attrName>ppt_x</p:attrName>
                                            </p:attrNameLst>
                                          </p:cBhvr>
                                          <p:tavLst>
                                            <p:tav tm="0">
                                              <p:val>
                                                <p:strVal val="1+#ppt_w/2"/>
                                              </p:val>
                                            </p:tav>
                                            <p:tav tm="100000">
                                              <p:val>
                                                <p:strVal val="#ppt_x"/>
                                              </p:val>
                                            </p:tav>
                                          </p:tavLst>
                                        </p:anim>
                                        <p:anim calcmode="lin" valueType="num">
                                          <p:cBhvr additive="base">
                                            <p:cTn id="12" dur="500" fill="hold"/>
                                            <p:tgtEl>
                                              <p:spTgt spid="3">
                                                <p:bg/>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childTnLst>
                                    </p:cTn>
                                  </p:par>
                                  <p:par>
                                    <p:cTn id="21" presetID="53" presetClass="entr" presetSubtype="16" fill="hold" nodeType="withEffect">
                                      <p:stCondLst>
                                        <p:cond delay="75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up)">
                                          <p:cBhvr>
                                            <p:cTn id="29" dur="1500"/>
                                            <p:tgtEl>
                                              <p:spTgt spid="6"/>
                                            </p:tgtEl>
                                          </p:cBhvr>
                                        </p:animEffect>
                                      </p:childTnLst>
                                    </p:cTn>
                                  </p:par>
                                </p:childTnLst>
                              </p:cTn>
                            </p:par>
                            <p:par>
                              <p:cTn id="30" fill="hold">
                                <p:stCondLst>
                                  <p:cond delay="3000"/>
                                </p:stCondLst>
                                <p:childTnLst>
                                  <p:par>
                                    <p:cTn id="31" presetID="2" presetClass="entr" presetSubtype="2"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1000" fill="hold"/>
                                            <p:tgtEl>
                                              <p:spTgt spid="12"/>
                                            </p:tgtEl>
                                            <p:attrNameLst>
                                              <p:attrName>ppt_x</p:attrName>
                                            </p:attrNameLst>
                                          </p:cBhvr>
                                          <p:tavLst>
                                            <p:tav tm="0">
                                              <p:val>
                                                <p:strVal val="1+#ppt_w/2"/>
                                              </p:val>
                                            </p:tav>
                                            <p:tav tm="100000">
                                              <p:val>
                                                <p:strVal val="#ppt_x"/>
                                              </p:val>
                                            </p:tav>
                                          </p:tavLst>
                                        </p:anim>
                                        <p:anim calcmode="lin" valueType="num">
                                          <p:cBhvr additive="base">
                                            <p:cTn id="34" dur="10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42" presetClass="entr" presetSubtype="0"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750"/>
                                            <p:tgtEl>
                                              <p:spTgt spid="14"/>
                                            </p:tgtEl>
                                          </p:cBhvr>
                                        </p:animEffect>
                                        <p:anim calcmode="lin" valueType="num">
                                          <p:cBhvr>
                                            <p:cTn id="39" dur="750" fill="hold"/>
                                            <p:tgtEl>
                                              <p:spTgt spid="14"/>
                                            </p:tgtEl>
                                            <p:attrNameLst>
                                              <p:attrName>ppt_x</p:attrName>
                                            </p:attrNameLst>
                                          </p:cBhvr>
                                          <p:tavLst>
                                            <p:tav tm="0">
                                              <p:val>
                                                <p:strVal val="#ppt_x"/>
                                              </p:val>
                                            </p:tav>
                                            <p:tav tm="100000">
                                              <p:val>
                                                <p:strVal val="#ppt_x"/>
                                              </p:val>
                                            </p:tav>
                                          </p:tavLst>
                                        </p:anim>
                                        <p:anim calcmode="lin" valueType="num">
                                          <p:cBhvr>
                                            <p:cTn id="40" dur="750" fill="hold"/>
                                            <p:tgtEl>
                                              <p:spTgt spid="14"/>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14" presetClass="entr" presetSubtype="10"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randombar(horizontal)">
                                          <p:cBhvr>
                                            <p:cTn id="44" dur="1000"/>
                                            <p:tgtEl>
                                              <p:spTgt spid="13"/>
                                            </p:tgtEl>
                                          </p:cBhvr>
                                        </p:animEffect>
                                      </p:childTnLst>
                                    </p:cTn>
                                  </p:par>
                                </p:childTnLst>
                              </p:cTn>
                            </p:par>
                            <p:par>
                              <p:cTn id="45" fill="hold">
                                <p:stCondLst>
                                  <p:cond delay="6000"/>
                                </p:stCondLst>
                                <p:childTnLst>
                                  <p:par>
                                    <p:cTn id="46" presetID="42"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750"/>
                                            <p:tgtEl>
                                              <p:spTgt spid="15"/>
                                            </p:tgtEl>
                                          </p:cBhvr>
                                        </p:animEffect>
                                        <p:anim calcmode="lin" valueType="num">
                                          <p:cBhvr>
                                            <p:cTn id="49" dur="750" fill="hold"/>
                                            <p:tgtEl>
                                              <p:spTgt spid="15"/>
                                            </p:tgtEl>
                                            <p:attrNameLst>
                                              <p:attrName>ppt_x</p:attrName>
                                            </p:attrNameLst>
                                          </p:cBhvr>
                                          <p:tavLst>
                                            <p:tav tm="0">
                                              <p:val>
                                                <p:strVal val="#ppt_x"/>
                                              </p:val>
                                            </p:tav>
                                            <p:tav tm="100000">
                                              <p:val>
                                                <p:strVal val="#ppt_x"/>
                                              </p:val>
                                            </p:tav>
                                          </p:tavLst>
                                        </p:anim>
                                        <p:anim calcmode="lin" valueType="num">
                                          <p:cBhvr>
                                            <p:cTn id="50" dur="750" fill="hold"/>
                                            <p:tgtEl>
                                              <p:spTgt spid="15"/>
                                            </p:tgtEl>
                                            <p:attrNameLst>
                                              <p:attrName>ppt_y</p:attrName>
                                            </p:attrNameLst>
                                          </p:cBhvr>
                                          <p:tavLst>
                                            <p:tav tm="0">
                                              <p:val>
                                                <p:strVal val="#ppt_y+.1"/>
                                              </p:val>
                                            </p:tav>
                                            <p:tav tm="100000">
                                              <p:val>
                                                <p:strVal val="#ppt_y"/>
                                              </p:val>
                                            </p:tav>
                                          </p:tavLst>
                                        </p:anim>
                                      </p:childTnLst>
                                    </p:cTn>
                                  </p:par>
                                </p:childTnLst>
                              </p:cTn>
                            </p:par>
                            <p:par>
                              <p:cTn id="51" fill="hold">
                                <p:stCondLst>
                                  <p:cond delay="7000"/>
                                </p:stCondLst>
                                <p:childTnLst>
                                  <p:par>
                                    <p:cTn id="52" presetID="14" presetClass="entr" presetSubtype="10"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randombar(horizontal)">
                                          <p:cBhvr>
                                            <p:cTn id="54" dur="1000"/>
                                            <p:tgtEl>
                                              <p:spTgt spid="17"/>
                                            </p:tgtEl>
                                          </p:cBhvr>
                                        </p:animEffect>
                                      </p:childTnLst>
                                    </p:cTn>
                                  </p:par>
                                </p:childTnLst>
                              </p:cTn>
                            </p:par>
                            <p:par>
                              <p:cTn id="55" fill="hold">
                                <p:stCondLst>
                                  <p:cond delay="8000"/>
                                </p:stCondLst>
                                <p:childTnLst>
                                  <p:par>
                                    <p:cTn id="56" presetID="42"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750"/>
                                            <p:tgtEl>
                                              <p:spTgt spid="16"/>
                                            </p:tgtEl>
                                          </p:cBhvr>
                                        </p:animEffect>
                                        <p:anim calcmode="lin" valueType="num">
                                          <p:cBhvr>
                                            <p:cTn id="59" dur="750" fill="hold"/>
                                            <p:tgtEl>
                                              <p:spTgt spid="16"/>
                                            </p:tgtEl>
                                            <p:attrNameLst>
                                              <p:attrName>ppt_x</p:attrName>
                                            </p:attrNameLst>
                                          </p:cBhvr>
                                          <p:tavLst>
                                            <p:tav tm="0">
                                              <p:val>
                                                <p:strVal val="#ppt_x"/>
                                              </p:val>
                                            </p:tav>
                                            <p:tav tm="100000">
                                              <p:val>
                                                <p:strVal val="#ppt_x"/>
                                              </p:val>
                                            </p:tav>
                                          </p:tavLst>
                                        </p:anim>
                                        <p:anim calcmode="lin" valueType="num">
                                          <p:cBhvr>
                                            <p:cTn id="60" dur="750" fill="hold"/>
                                            <p:tgtEl>
                                              <p:spTgt spid="16"/>
                                            </p:tgtEl>
                                            <p:attrNameLst>
                                              <p:attrName>ppt_y</p:attrName>
                                            </p:attrNameLst>
                                          </p:cBhvr>
                                          <p:tavLst>
                                            <p:tav tm="0">
                                              <p:val>
                                                <p:strVal val="#ppt_y+.1"/>
                                              </p:val>
                                            </p:tav>
                                            <p:tav tm="100000">
                                              <p:val>
                                                <p:strVal val="#ppt_y"/>
                                              </p:val>
                                            </p:tav>
                                          </p:tavLst>
                                        </p:anim>
                                      </p:childTnLst>
                                    </p:cTn>
                                  </p:par>
                                </p:childTnLst>
                              </p:cTn>
                            </p:par>
                            <p:par>
                              <p:cTn id="61" fill="hold">
                                <p:stCondLst>
                                  <p:cond delay="9000"/>
                                </p:stCondLst>
                                <p:childTnLst>
                                  <p:par>
                                    <p:cTn id="62" presetID="14" presetClass="entr" presetSubtype="1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randombar(horizontal)">
                                          <p:cBhvr>
                                            <p:cTn id="64"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uiExpand="1" build="p"/>
          <p:bldP spid="6" grpId="0"/>
          <p:bldP spid="12" grpId="0" animBg="1"/>
          <p:bldP spid="13" grpId="0"/>
          <p:bldP spid="14" grpId="0" animBg="1"/>
          <p:bldP spid="15" grpId="0" animBg="1"/>
          <p:bldP spid="16" grpId="0" animBg="1"/>
          <p:bldP spid="17" grpId="0"/>
          <p:bldP spid="18"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499609"/>
            <a:ext cx="11766550" cy="5988050"/>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4363910" y="167293"/>
            <a:ext cx="3464180" cy="664633"/>
          </a:xfrm>
          <a:ln w="25400">
            <a:solidFill>
              <a:srgbClr val="990000"/>
            </a:solidFill>
            <a:prstDash val="dashDot"/>
          </a:ln>
        </p:spPr>
        <p:txBody>
          <a:bodyPr/>
          <a:lstStyle/>
          <a:p>
            <a:pPr algn="dist"/>
            <a:r>
              <a:rPr lang="zh-CN" altLang="en-US" dirty="0">
                <a:solidFill>
                  <a:srgbClr val="990000"/>
                </a:solidFill>
                <a:effectLst>
                  <a:outerShdw blurRad="38100" dist="38100" dir="2700000" algn="tl">
                    <a:srgbClr val="000000">
                      <a:alpha val="43137"/>
                    </a:srgbClr>
                  </a:outerShdw>
                </a:effectLst>
              </a:rPr>
              <a:t>小组分工及讨论</a:t>
            </a:r>
          </a:p>
        </p:txBody>
      </p:sp>
      <p:grpSp>
        <p:nvGrpSpPr>
          <p:cNvPr id="8" name="组合 7"/>
          <p:cNvGrpSpPr/>
          <p:nvPr/>
        </p:nvGrpSpPr>
        <p:grpSpPr>
          <a:xfrm>
            <a:off x="757895" y="1492148"/>
            <a:ext cx="6961338" cy="627683"/>
            <a:chOff x="866752" y="2308577"/>
            <a:chExt cx="6961338" cy="627683"/>
          </a:xfrm>
        </p:grpSpPr>
        <p:sp>
          <p:nvSpPr>
            <p:cNvPr id="44" name="矩形 43"/>
            <p:cNvSpPr/>
            <p:nvPr/>
          </p:nvSpPr>
          <p:spPr>
            <a:xfrm>
              <a:off x="866752" y="2308577"/>
              <a:ext cx="1898218" cy="627683"/>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rPr>
                <a:t>展示</a:t>
              </a:r>
            </a:p>
          </p:txBody>
        </p:sp>
        <p:sp>
          <p:nvSpPr>
            <p:cNvPr id="2" name="文本框 1"/>
            <p:cNvSpPr txBox="1"/>
            <p:nvPr/>
          </p:nvSpPr>
          <p:spPr>
            <a:xfrm>
              <a:off x="3337733" y="2360808"/>
              <a:ext cx="4490357" cy="523220"/>
            </a:xfrm>
            <a:prstGeom prst="rect">
              <a:avLst/>
            </a:prstGeom>
            <a:noFill/>
          </p:spPr>
          <p:txBody>
            <a:bodyPr wrap="square" rtlCol="0">
              <a:spAutoFit/>
            </a:bodyPr>
            <a:lstStyle/>
            <a:p>
              <a:endParaRPr lang="zh-CN" altLang="en-US" sz="28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757895" y="2636251"/>
            <a:ext cx="2655712" cy="627683"/>
            <a:chOff x="866752" y="3233063"/>
            <a:chExt cx="2655712" cy="627683"/>
          </a:xfrm>
        </p:grpSpPr>
        <p:sp>
          <p:nvSpPr>
            <p:cNvPr id="16" name="矩形 15"/>
            <p:cNvSpPr/>
            <p:nvPr/>
          </p:nvSpPr>
          <p:spPr>
            <a:xfrm>
              <a:off x="866752" y="3233063"/>
              <a:ext cx="1898218" cy="627683"/>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3200" b="1" dirty="0">
                  <a:solidFill>
                    <a:srgbClr val="FFC000">
                      <a:lumMod val="20000"/>
                      <a:lumOff val="80000"/>
                    </a:srgbClr>
                  </a:solidFill>
                  <a:latin typeface="微软雅黑" panose="020B0503020204020204" pitchFamily="34" charset="-122"/>
                  <a:ea typeface="微软雅黑" panose="020B0503020204020204" pitchFamily="34" charset="-122"/>
                </a:rPr>
                <a:t>PPT</a:t>
              </a:r>
              <a:endPar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3337733" y="3285294"/>
              <a:ext cx="184731" cy="523220"/>
            </a:xfrm>
            <a:prstGeom prst="rect">
              <a:avLst/>
            </a:prstGeom>
            <a:noFill/>
          </p:spPr>
          <p:txBody>
            <a:bodyPr wrap="none" rtlCol="0">
              <a:spAutoFit/>
            </a:bodyPr>
            <a:lstStyle/>
            <a:p>
              <a:endParaRPr lang="zh-CN" altLang="en-US" sz="2800" b="1"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757895" y="3780354"/>
            <a:ext cx="2655712" cy="627683"/>
            <a:chOff x="866752" y="4082478"/>
            <a:chExt cx="2655712" cy="627683"/>
          </a:xfrm>
        </p:grpSpPr>
        <p:sp>
          <p:nvSpPr>
            <p:cNvPr id="18" name="文本框 17"/>
            <p:cNvSpPr txBox="1"/>
            <p:nvPr/>
          </p:nvSpPr>
          <p:spPr>
            <a:xfrm>
              <a:off x="3337733" y="4134709"/>
              <a:ext cx="184731" cy="523220"/>
            </a:xfrm>
            <a:prstGeom prst="rect">
              <a:avLst/>
            </a:prstGeom>
            <a:noFill/>
          </p:spPr>
          <p:txBody>
            <a:bodyPr wrap="none" rtlCol="0">
              <a:spAutoFit/>
            </a:bodyPr>
            <a:lstStyle/>
            <a:p>
              <a:endParaRPr lang="zh-CN" altLang="en-US" sz="2800" b="1" dirty="0">
                <a:latin typeface="微软雅黑" panose="020B0503020204020204" pitchFamily="34" charset="-122"/>
                <a:ea typeface="微软雅黑" panose="020B0503020204020204" pitchFamily="34" charset="-122"/>
              </a:endParaRPr>
            </a:p>
          </p:txBody>
        </p:sp>
        <p:sp>
          <p:nvSpPr>
            <p:cNvPr id="20" name="矩形 19"/>
            <p:cNvSpPr/>
            <p:nvPr/>
          </p:nvSpPr>
          <p:spPr>
            <a:xfrm>
              <a:off x="866752" y="4082478"/>
              <a:ext cx="1898219" cy="627683"/>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rPr>
                <a:t>找资料</a:t>
              </a:r>
            </a:p>
          </p:txBody>
        </p:sp>
      </p:grpSp>
      <p:grpSp>
        <p:nvGrpSpPr>
          <p:cNvPr id="10" name="组合 9"/>
          <p:cNvGrpSpPr/>
          <p:nvPr/>
        </p:nvGrpSpPr>
        <p:grpSpPr>
          <a:xfrm>
            <a:off x="757895" y="4924456"/>
            <a:ext cx="2693812" cy="627683"/>
            <a:chOff x="866752" y="5132187"/>
            <a:chExt cx="2693812" cy="627683"/>
          </a:xfrm>
        </p:grpSpPr>
        <p:sp>
          <p:nvSpPr>
            <p:cNvPr id="19" name="文本框 18"/>
            <p:cNvSpPr txBox="1"/>
            <p:nvPr/>
          </p:nvSpPr>
          <p:spPr>
            <a:xfrm>
              <a:off x="3375833" y="5184418"/>
              <a:ext cx="184731" cy="523220"/>
            </a:xfrm>
            <a:prstGeom prst="rect">
              <a:avLst/>
            </a:prstGeom>
            <a:noFill/>
          </p:spPr>
          <p:txBody>
            <a:bodyPr wrap="none" rtlCol="0">
              <a:spAutoFit/>
            </a:bodyPr>
            <a:lstStyle/>
            <a:p>
              <a:endParaRPr lang="zh-CN" altLang="en-US" sz="2800" b="1" dirty="0">
                <a:latin typeface="微软雅黑" panose="020B0503020204020204" pitchFamily="34" charset="-122"/>
                <a:ea typeface="微软雅黑" panose="020B0503020204020204" pitchFamily="34" charset="-122"/>
              </a:endParaRPr>
            </a:p>
          </p:txBody>
        </p:sp>
        <p:sp>
          <p:nvSpPr>
            <p:cNvPr id="21" name="矩形 20"/>
            <p:cNvSpPr/>
            <p:nvPr/>
          </p:nvSpPr>
          <p:spPr>
            <a:xfrm>
              <a:off x="866752" y="5132187"/>
              <a:ext cx="1898219" cy="627683"/>
            </a:xfrm>
            <a:prstGeom prst="rect">
              <a:avLst/>
            </a:prstGeom>
            <a:solidFill>
              <a:srgbClr val="990000"/>
            </a:solidFill>
            <a:ln>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3200" b="1" dirty="0">
                  <a:solidFill>
                    <a:srgbClr val="FFC000">
                      <a:lumMod val="20000"/>
                      <a:lumOff val="80000"/>
                    </a:srgbClr>
                  </a:solidFill>
                  <a:latin typeface="微软雅黑" panose="020B0503020204020204" pitchFamily="34" charset="-122"/>
                  <a:ea typeface="微软雅黑" panose="020B0503020204020204" pitchFamily="34" charset="-122"/>
                </a:rPr>
                <a:t>问卷调查</a:t>
              </a:r>
            </a:p>
          </p:txBody>
        </p:sp>
      </p:grpSp>
      <p:sp>
        <p:nvSpPr>
          <p:cNvPr id="11" name="文本框 10"/>
          <p:cNvSpPr txBox="1"/>
          <p:nvPr/>
        </p:nvSpPr>
        <p:spPr>
          <a:xfrm>
            <a:off x="7385958" y="4924456"/>
            <a:ext cx="4108817" cy="646331"/>
          </a:xfrm>
          <a:prstGeom prst="rect">
            <a:avLst/>
          </a:prstGeom>
          <a:noFill/>
        </p:spPr>
        <p:txBody>
          <a:bodyPr wrap="none" rtlCol="0">
            <a:spAutoFit/>
          </a:bodyPr>
          <a:lstStyle/>
          <a:p>
            <a:r>
              <a:rPr lang="zh-CN" altLang="en-US" dirty="0"/>
              <a:t>问卷调查由于不可抗力，</a:t>
            </a:r>
            <a:endParaRPr lang="en-US" altLang="zh-CN" dirty="0"/>
          </a:p>
          <a:p>
            <a:r>
              <a:rPr lang="zh-CN" altLang="en-US" dirty="0"/>
              <a:t>发布三次被封三次，最终未能展示成果</a:t>
            </a:r>
          </a:p>
        </p:txBody>
      </p:sp>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12754" r="27780"/>
          <a:stretch>
            <a:fillRect/>
          </a:stretch>
        </p:blipFill>
        <p:spPr>
          <a:xfrm rot="5400000">
            <a:off x="8570633" y="687484"/>
            <a:ext cx="2735584" cy="34501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zh-CN" altLang="en-US" dirty="0">
                <a:effectLst>
                  <a:outerShdw blurRad="38100" dist="38100" dir="2700000" algn="tl">
                    <a:srgbClr val="000000">
                      <a:alpha val="43137"/>
                    </a:srgbClr>
                  </a:outerShdw>
                </a:effectLst>
              </a:rPr>
              <a:t>中印关系历史发展</a:t>
            </a:r>
          </a:p>
        </p:txBody>
      </p:sp>
      <p:cxnSp>
        <p:nvCxnSpPr>
          <p:cNvPr id="219" name="直接连接符 218"/>
          <p:cNvCxnSpPr/>
          <p:nvPr/>
        </p:nvCxnSpPr>
        <p:spPr>
          <a:xfrm>
            <a:off x="2155067" y="2952284"/>
            <a:ext cx="0" cy="395073"/>
          </a:xfrm>
          <a:prstGeom prst="line">
            <a:avLst/>
          </a:prstGeom>
          <a:ln w="12700">
            <a:solidFill>
              <a:schemeClr val="tx1">
                <a:lumMod val="75000"/>
                <a:lumOff val="25000"/>
              </a:schemeClr>
            </a:solidFill>
            <a:prstDash val="sysDash"/>
            <a:headEnd type="oval" w="sm" len="sm"/>
          </a:ln>
        </p:spPr>
        <p:style>
          <a:lnRef idx="1">
            <a:schemeClr val="accent1"/>
          </a:lnRef>
          <a:fillRef idx="0">
            <a:schemeClr val="accent1"/>
          </a:fillRef>
          <a:effectRef idx="0">
            <a:schemeClr val="accent1"/>
          </a:effectRef>
          <a:fontRef idx="minor">
            <a:schemeClr val="tx1"/>
          </a:fontRef>
        </p:style>
      </p:cxnSp>
      <p:sp>
        <p:nvSpPr>
          <p:cNvPr id="224" name="圆角矩形 43"/>
          <p:cNvSpPr/>
          <p:nvPr/>
        </p:nvSpPr>
        <p:spPr>
          <a:xfrm>
            <a:off x="7155484" y="2055923"/>
            <a:ext cx="1816690" cy="960000"/>
          </a:xfrm>
          <a:prstGeom prst="roundRect">
            <a:avLst>
              <a:gd name="adj" fmla="val 0"/>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665" b="1" dirty="0">
                <a:solidFill>
                  <a:srgbClr val="FFC000">
                    <a:lumMod val="20000"/>
                    <a:lumOff val="80000"/>
                  </a:srgbClr>
                </a:solidFill>
                <a:latin typeface="微软雅黑" panose="020B0503020204020204" pitchFamily="34" charset="-122"/>
                <a:ea typeface="微软雅黑" panose="020B0503020204020204" pitchFamily="34" charset="-122"/>
              </a:rPr>
              <a:t>中印爆发边界冲突</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225" name="圆角矩形 44"/>
          <p:cNvSpPr/>
          <p:nvPr/>
        </p:nvSpPr>
        <p:spPr>
          <a:xfrm>
            <a:off x="860651" y="2191980"/>
            <a:ext cx="2588831" cy="656086"/>
          </a:xfrm>
          <a:prstGeom prst="roundRect">
            <a:avLst>
              <a:gd name="adj" fmla="val 0"/>
            </a:avLst>
          </a:prstGeom>
          <a:solidFill>
            <a:srgbClr val="990000"/>
          </a:solid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000" b="1" dirty="0">
                <a:solidFill>
                  <a:srgbClr val="FFC000">
                    <a:lumMod val="20000"/>
                    <a:lumOff val="80000"/>
                  </a:srgbClr>
                </a:solidFill>
                <a:latin typeface="微软雅黑" panose="020B0503020204020204" pitchFamily="34" charset="-122"/>
                <a:ea typeface="微软雅黑" panose="020B0503020204020204" pitchFamily="34" charset="-122"/>
              </a:rPr>
              <a:t>中华人民共和国成立</a:t>
            </a:r>
          </a:p>
        </p:txBody>
      </p:sp>
      <p:sp>
        <p:nvSpPr>
          <p:cNvPr id="226" name="圆角矩形 45"/>
          <p:cNvSpPr/>
          <p:nvPr/>
        </p:nvSpPr>
        <p:spPr>
          <a:xfrm>
            <a:off x="1051306" y="4466834"/>
            <a:ext cx="1602153" cy="960000"/>
          </a:xfrm>
          <a:prstGeom prst="roundRect">
            <a:avLst>
              <a:gd name="adj" fmla="val 0"/>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665" b="1" dirty="0">
                <a:solidFill>
                  <a:srgbClr val="990000"/>
                </a:solidFill>
                <a:latin typeface="微软雅黑" panose="020B0503020204020204" pitchFamily="34" charset="-122"/>
                <a:ea typeface="微软雅黑" panose="020B0503020204020204" pitchFamily="34" charset="-122"/>
              </a:rPr>
              <a:t>中印友好时期</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sp>
        <p:nvSpPr>
          <p:cNvPr id="227" name="圆角矩形 46"/>
          <p:cNvSpPr/>
          <p:nvPr/>
        </p:nvSpPr>
        <p:spPr>
          <a:xfrm>
            <a:off x="9839448" y="4478859"/>
            <a:ext cx="1830329" cy="960000"/>
          </a:xfrm>
          <a:prstGeom prst="roundRect">
            <a:avLst>
              <a:gd name="adj" fmla="val 0"/>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665" b="1" dirty="0">
                <a:solidFill>
                  <a:srgbClr val="990000"/>
                </a:solidFill>
                <a:latin typeface="微软雅黑" panose="020B0503020204020204" pitchFamily="34" charset="-122"/>
                <a:ea typeface="微软雅黑" panose="020B0503020204020204" pitchFamily="34" charset="-122"/>
              </a:rPr>
              <a:t>中印关系逐渐缓和</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cxnSp>
        <p:nvCxnSpPr>
          <p:cNvPr id="229" name="直接连接符 228"/>
          <p:cNvCxnSpPr/>
          <p:nvPr/>
        </p:nvCxnSpPr>
        <p:spPr>
          <a:xfrm>
            <a:off x="8063829" y="3015937"/>
            <a:ext cx="0" cy="69006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a:off x="7975010" y="3706005"/>
            <a:ext cx="1630780"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398712" y="3521969"/>
            <a:ext cx="11407333" cy="406399"/>
            <a:chOff x="398712" y="3521969"/>
            <a:chExt cx="11407333" cy="406399"/>
          </a:xfrm>
        </p:grpSpPr>
        <p:grpSp>
          <p:nvGrpSpPr>
            <p:cNvPr id="21" name="组合 20"/>
            <p:cNvGrpSpPr/>
            <p:nvPr/>
          </p:nvGrpSpPr>
          <p:grpSpPr>
            <a:xfrm>
              <a:off x="398712" y="3521969"/>
              <a:ext cx="11407333" cy="406399"/>
              <a:chOff x="398712" y="3521969"/>
              <a:chExt cx="11407333" cy="406399"/>
            </a:xfrm>
          </p:grpSpPr>
          <p:grpSp>
            <p:nvGrpSpPr>
              <p:cNvPr id="20" name="组合 19"/>
              <p:cNvGrpSpPr/>
              <p:nvPr/>
            </p:nvGrpSpPr>
            <p:grpSpPr>
              <a:xfrm>
                <a:off x="398712" y="3521969"/>
                <a:ext cx="11407333" cy="406399"/>
                <a:chOff x="398712" y="3521969"/>
                <a:chExt cx="11407333" cy="406399"/>
              </a:xfrm>
            </p:grpSpPr>
            <p:grpSp>
              <p:nvGrpSpPr>
                <p:cNvPr id="2" name="组合 1"/>
                <p:cNvGrpSpPr/>
                <p:nvPr/>
              </p:nvGrpSpPr>
              <p:grpSpPr>
                <a:xfrm>
                  <a:off x="398712" y="3521969"/>
                  <a:ext cx="11407333" cy="406399"/>
                  <a:chOff x="398712" y="3521969"/>
                  <a:chExt cx="11407333" cy="406399"/>
                </a:xfrm>
              </p:grpSpPr>
              <p:sp>
                <p:nvSpPr>
                  <p:cNvPr id="207" name="矩形 206"/>
                  <p:cNvSpPr/>
                  <p:nvPr/>
                </p:nvSpPr>
                <p:spPr>
                  <a:xfrm>
                    <a:off x="1373747" y="3521969"/>
                    <a:ext cx="957273" cy="406399"/>
                  </a:xfrm>
                  <a:prstGeom prst="rect">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990000"/>
                        </a:solidFill>
                        <a:latin typeface="微软雅黑" panose="020B0503020204020204" pitchFamily="34" charset="-122"/>
                        <a:ea typeface="微软雅黑" panose="020B0503020204020204" pitchFamily="34" charset="-122"/>
                      </a:rPr>
                      <a:t>1950</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sp>
                <p:nvSpPr>
                  <p:cNvPr id="208" name="矩形 207"/>
                  <p:cNvSpPr/>
                  <p:nvPr/>
                </p:nvSpPr>
                <p:spPr>
                  <a:xfrm>
                    <a:off x="2331020" y="3521969"/>
                    <a:ext cx="975035" cy="406399"/>
                  </a:xfrm>
                  <a:prstGeom prst="rect">
                    <a:avLst/>
                  </a:prstGeom>
                  <a:solidFill>
                    <a:srgbClr val="990000"/>
                  </a:solid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FFC000">
                            <a:lumMod val="20000"/>
                            <a:lumOff val="80000"/>
                          </a:srgbClr>
                        </a:solidFill>
                        <a:latin typeface="微软雅黑" panose="020B0503020204020204" pitchFamily="34" charset="-122"/>
                        <a:ea typeface="微软雅黑" panose="020B0503020204020204" pitchFamily="34" charset="-122"/>
                      </a:rPr>
                      <a:t>1951</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39" name="矩形 38"/>
                  <p:cNvSpPr/>
                  <p:nvPr/>
                </p:nvSpPr>
                <p:spPr>
                  <a:xfrm>
                    <a:off x="3790540" y="3521969"/>
                    <a:ext cx="957273" cy="406399"/>
                  </a:xfrm>
                  <a:prstGeom prst="rect">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990000"/>
                        </a:solidFill>
                        <a:latin typeface="微软雅黑" panose="020B0503020204020204" pitchFamily="34" charset="-122"/>
                        <a:ea typeface="微软雅黑" panose="020B0503020204020204" pitchFamily="34" charset="-122"/>
                      </a:rPr>
                      <a:t>1956</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sp>
                <p:nvSpPr>
                  <p:cNvPr id="40" name="矩形 39"/>
                  <p:cNvSpPr/>
                  <p:nvPr/>
                </p:nvSpPr>
                <p:spPr>
                  <a:xfrm>
                    <a:off x="4946798" y="3521969"/>
                    <a:ext cx="957273" cy="406399"/>
                  </a:xfrm>
                  <a:prstGeom prst="rect">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990000"/>
                        </a:solidFill>
                        <a:latin typeface="微软雅黑" panose="020B0503020204020204" pitchFamily="34" charset="-122"/>
                        <a:ea typeface="微软雅黑" panose="020B0503020204020204" pitchFamily="34" charset="-122"/>
                      </a:rPr>
                      <a:t>1959</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sp>
                <p:nvSpPr>
                  <p:cNvPr id="41" name="矩形 40"/>
                  <p:cNvSpPr/>
                  <p:nvPr/>
                </p:nvSpPr>
                <p:spPr>
                  <a:xfrm>
                    <a:off x="5904071" y="3521969"/>
                    <a:ext cx="957273" cy="406399"/>
                  </a:xfrm>
                  <a:prstGeom prst="rect">
                    <a:avLst/>
                  </a:prstGeom>
                  <a:no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990000"/>
                        </a:solidFill>
                        <a:latin typeface="微软雅黑" panose="020B0503020204020204" pitchFamily="34" charset="-122"/>
                        <a:ea typeface="微软雅黑" panose="020B0503020204020204" pitchFamily="34" charset="-122"/>
                      </a:rPr>
                      <a:t>1960</a:t>
                    </a:r>
                    <a:endParaRPr lang="zh-CN" altLang="en-US" sz="1600" b="1" dirty="0">
                      <a:solidFill>
                        <a:srgbClr val="990000"/>
                      </a:solidFill>
                      <a:latin typeface="微软雅黑" panose="020B0503020204020204" pitchFamily="34" charset="-122"/>
                      <a:ea typeface="微软雅黑" panose="020B0503020204020204" pitchFamily="34" charset="-122"/>
                    </a:endParaRPr>
                  </a:p>
                </p:txBody>
              </p:sp>
              <p:sp>
                <p:nvSpPr>
                  <p:cNvPr id="42" name="矩形 41"/>
                  <p:cNvSpPr/>
                  <p:nvPr/>
                </p:nvSpPr>
                <p:spPr>
                  <a:xfrm>
                    <a:off x="398712" y="3521969"/>
                    <a:ext cx="975035" cy="406399"/>
                  </a:xfrm>
                  <a:prstGeom prst="rect">
                    <a:avLst/>
                  </a:prstGeom>
                  <a:solidFill>
                    <a:srgbClr val="990000"/>
                  </a:solid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FFC000">
                            <a:lumMod val="20000"/>
                            <a:lumOff val="80000"/>
                          </a:srgbClr>
                        </a:solidFill>
                        <a:latin typeface="微软雅黑" panose="020B0503020204020204" pitchFamily="34" charset="-122"/>
                        <a:ea typeface="微软雅黑" panose="020B0503020204020204" pitchFamily="34" charset="-122"/>
                      </a:rPr>
                      <a:t>1949</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44" name="矩形 43"/>
                  <p:cNvSpPr/>
                  <p:nvPr/>
                </p:nvSpPr>
                <p:spPr>
                  <a:xfrm>
                    <a:off x="6999977" y="3521969"/>
                    <a:ext cx="975033" cy="406399"/>
                  </a:xfrm>
                  <a:prstGeom prst="rect">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FFC000">
                            <a:lumMod val="20000"/>
                            <a:lumOff val="80000"/>
                          </a:srgbClr>
                        </a:solidFill>
                        <a:latin typeface="微软雅黑" panose="020B0503020204020204" pitchFamily="34" charset="-122"/>
                        <a:ea typeface="微软雅黑" panose="020B0503020204020204" pitchFamily="34" charset="-122"/>
                      </a:rPr>
                      <a:t>1962</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45" name="矩形 44"/>
                  <p:cNvSpPr/>
                  <p:nvPr/>
                </p:nvSpPr>
                <p:spPr>
                  <a:xfrm>
                    <a:off x="9605790" y="3521969"/>
                    <a:ext cx="975033" cy="406399"/>
                  </a:xfrm>
                  <a:prstGeom prst="rect">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en-US" altLang="zh-CN" sz="1600" b="1" dirty="0">
                        <a:solidFill>
                          <a:srgbClr val="FFC000">
                            <a:lumMod val="20000"/>
                            <a:lumOff val="80000"/>
                          </a:srgbClr>
                        </a:solidFill>
                        <a:latin typeface="微软雅黑" panose="020B0503020204020204" pitchFamily="34" charset="-122"/>
                        <a:ea typeface="微软雅黑" panose="020B0503020204020204" pitchFamily="34" charset="-122"/>
                      </a:rPr>
                      <a:t>1976</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sp>
                <p:nvSpPr>
                  <p:cNvPr id="46" name="矩形 45"/>
                  <p:cNvSpPr/>
                  <p:nvPr/>
                </p:nvSpPr>
                <p:spPr>
                  <a:xfrm>
                    <a:off x="10831010" y="3521969"/>
                    <a:ext cx="975035" cy="406399"/>
                  </a:xfrm>
                  <a:prstGeom prst="rect">
                    <a:avLst/>
                  </a:prstGeom>
                  <a:solidFill>
                    <a:srgbClr val="990000"/>
                  </a:solidFill>
                  <a:ln w="127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rPr>
                      <a:t>至今</a:t>
                    </a:r>
                  </a:p>
                </p:txBody>
              </p:sp>
            </p:grpSp>
            <p:cxnSp>
              <p:nvCxnSpPr>
                <p:cNvPr id="53" name="直接连接符 52"/>
                <p:cNvCxnSpPr>
                  <a:stCxn id="39" idx="1"/>
                  <a:endCxn id="208" idx="3"/>
                </p:cNvCxnSpPr>
                <p:nvPr/>
              </p:nvCxnSpPr>
              <p:spPr>
                <a:xfrm flipH="1">
                  <a:off x="3306055" y="3725169"/>
                  <a:ext cx="484485"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cxnSp>
            <p:nvCxnSpPr>
              <p:cNvPr id="58" name="直接连接符 57"/>
              <p:cNvCxnSpPr>
                <a:stCxn id="40" idx="1"/>
                <a:endCxn id="39" idx="3"/>
              </p:cNvCxnSpPr>
              <p:nvPr/>
            </p:nvCxnSpPr>
            <p:spPr>
              <a:xfrm flipH="1">
                <a:off x="4747813" y="3725169"/>
                <a:ext cx="198985"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cxnSp>
          <p:nvCxnSpPr>
            <p:cNvPr id="62" name="直接连接符 61"/>
            <p:cNvCxnSpPr>
              <a:stCxn id="44" idx="1"/>
              <a:endCxn id="41" idx="3"/>
            </p:cNvCxnSpPr>
            <p:nvPr/>
          </p:nvCxnSpPr>
          <p:spPr>
            <a:xfrm flipH="1">
              <a:off x="6861344" y="3725169"/>
              <a:ext cx="138633"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a:xfrm>
            <a:off x="10093306" y="3954292"/>
            <a:ext cx="1322614" cy="481589"/>
            <a:chOff x="10073003" y="4001897"/>
            <a:chExt cx="1322614" cy="481589"/>
          </a:xfrm>
        </p:grpSpPr>
        <p:cxnSp>
          <p:nvCxnSpPr>
            <p:cNvPr id="76" name="直接连接符 75"/>
            <p:cNvCxnSpPr/>
            <p:nvPr/>
          </p:nvCxnSpPr>
          <p:spPr>
            <a:xfrm flipH="1">
              <a:off x="10073003" y="4230390"/>
              <a:ext cx="1322614"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flipV="1">
              <a:off x="10735621" y="4230390"/>
              <a:ext cx="3630" cy="253096"/>
            </a:xfrm>
            <a:prstGeom prst="line">
              <a:avLst/>
            </a:prstGeom>
            <a:ln w="12700">
              <a:solidFill>
                <a:schemeClr val="tx1">
                  <a:lumMod val="75000"/>
                  <a:lumOff val="25000"/>
                </a:schemeClr>
              </a:solidFill>
              <a:prstDash val="sysDash"/>
              <a:headEnd type="oval" w="sm" len="sm"/>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10102115" y="4001897"/>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11395617" y="4001897"/>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grpSp>
        <p:nvGrpSpPr>
          <p:cNvPr id="38" name="组合 37"/>
          <p:cNvGrpSpPr/>
          <p:nvPr/>
        </p:nvGrpSpPr>
        <p:grpSpPr>
          <a:xfrm>
            <a:off x="795475" y="3913384"/>
            <a:ext cx="2113813" cy="497983"/>
            <a:chOff x="794570" y="3973280"/>
            <a:chExt cx="2113813" cy="497983"/>
          </a:xfrm>
        </p:grpSpPr>
        <p:cxnSp>
          <p:nvCxnSpPr>
            <p:cNvPr id="197" name="直接连接符 196"/>
            <p:cNvCxnSpPr/>
            <p:nvPr/>
          </p:nvCxnSpPr>
          <p:spPr>
            <a:xfrm flipH="1">
              <a:off x="796383" y="4226375"/>
              <a:ext cx="2112000"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220" name="直接连接符 219"/>
            <p:cNvCxnSpPr/>
            <p:nvPr/>
          </p:nvCxnSpPr>
          <p:spPr>
            <a:xfrm flipH="1" flipV="1">
              <a:off x="1841060" y="4218167"/>
              <a:ext cx="3630" cy="253096"/>
            </a:xfrm>
            <a:prstGeom prst="line">
              <a:avLst/>
            </a:prstGeom>
            <a:ln w="12700">
              <a:solidFill>
                <a:schemeClr val="tx1">
                  <a:lumMod val="75000"/>
                  <a:lumOff val="25000"/>
                </a:schemeClr>
              </a:solidFill>
              <a:prstDash val="sysDash"/>
              <a:headEnd type="oval" w="sm" len="sm"/>
            </a:ln>
          </p:spPr>
          <p:style>
            <a:lnRef idx="1">
              <a:schemeClr val="accent1"/>
            </a:lnRef>
            <a:fillRef idx="0">
              <a:schemeClr val="accent1"/>
            </a:fillRef>
            <a:effectRef idx="0">
              <a:schemeClr val="accent1"/>
            </a:effectRef>
            <a:fontRef idx="minor">
              <a:schemeClr val="tx1"/>
            </a:fontRef>
          </p:style>
        </p:cxnSp>
        <p:cxnSp>
          <p:nvCxnSpPr>
            <p:cNvPr id="230" name="直接连接符 229"/>
            <p:cNvCxnSpPr/>
            <p:nvPr/>
          </p:nvCxnSpPr>
          <p:spPr>
            <a:xfrm>
              <a:off x="2908383" y="3993736"/>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794570" y="3973280"/>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sp>
        <p:nvSpPr>
          <p:cNvPr id="101" name="圆角矩形 43"/>
          <p:cNvSpPr/>
          <p:nvPr/>
        </p:nvSpPr>
        <p:spPr>
          <a:xfrm>
            <a:off x="5018922" y="4478859"/>
            <a:ext cx="3352357" cy="960000"/>
          </a:xfrm>
          <a:prstGeom prst="roundRect">
            <a:avLst>
              <a:gd name="adj" fmla="val 0"/>
            </a:avLst>
          </a:prstGeom>
          <a:solidFill>
            <a:schemeClr val="tx1">
              <a:lumMod val="75000"/>
              <a:lumOff val="2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665" b="1" dirty="0">
                <a:solidFill>
                  <a:srgbClr val="FFC000">
                    <a:lumMod val="20000"/>
                    <a:lumOff val="80000"/>
                  </a:srgbClr>
                </a:solidFill>
                <a:latin typeface="微软雅黑" panose="020B0503020204020204" pitchFamily="34" charset="-122"/>
                <a:ea typeface="微软雅黑" panose="020B0503020204020204" pitchFamily="34" charset="-122"/>
              </a:rPr>
              <a:t>中印关系趋于紧张，爆发中印战争</a:t>
            </a:r>
            <a:endParaRPr lang="zh-CN" altLang="en-US" sz="16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635829" y="3937898"/>
            <a:ext cx="5959071" cy="497983"/>
            <a:chOff x="794570" y="3973280"/>
            <a:chExt cx="2113813" cy="497983"/>
          </a:xfrm>
        </p:grpSpPr>
        <p:cxnSp>
          <p:nvCxnSpPr>
            <p:cNvPr id="103" name="直接连接符 102"/>
            <p:cNvCxnSpPr/>
            <p:nvPr/>
          </p:nvCxnSpPr>
          <p:spPr>
            <a:xfrm flipH="1">
              <a:off x="796383" y="4226375"/>
              <a:ext cx="2112000" cy="0"/>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flipV="1">
              <a:off x="1841060" y="4218167"/>
              <a:ext cx="3630" cy="253096"/>
            </a:xfrm>
            <a:prstGeom prst="line">
              <a:avLst/>
            </a:prstGeom>
            <a:ln w="12700">
              <a:solidFill>
                <a:schemeClr val="tx1">
                  <a:lumMod val="75000"/>
                  <a:lumOff val="25000"/>
                </a:schemeClr>
              </a:solidFill>
              <a:prstDash val="sysDash"/>
              <a:headEnd type="oval" w="sm" len="sm"/>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2908383" y="3993736"/>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794570" y="3973280"/>
              <a:ext cx="0" cy="224478"/>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grpSp>
      <p:cxnSp>
        <p:nvCxnSpPr>
          <p:cNvPr id="47" name="直接连接符 46"/>
          <p:cNvCxnSpPr/>
          <p:nvPr/>
        </p:nvCxnSpPr>
        <p:spPr>
          <a:xfrm>
            <a:off x="858738" y="3347357"/>
            <a:ext cx="0" cy="174612"/>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858738" y="3336031"/>
            <a:ext cx="1296329" cy="11326"/>
          </a:xfrm>
          <a:prstGeom prst="line">
            <a:avLst/>
          </a:prstGeom>
          <a:ln w="12700">
            <a:solidFill>
              <a:schemeClr val="tx1">
                <a:lumMod val="75000"/>
                <a:lumOff val="25000"/>
              </a:schemeClr>
            </a:solidFill>
            <a:prstDash val="sysDash"/>
            <a:headEnd type="none" w="sm" len="sm"/>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wipe(up)">
                                      <p:cBhvr>
                                        <p:cTn id="11" dur="1000"/>
                                        <p:tgtEl>
                                          <p:spTgt spid="47"/>
                                        </p:tgtEl>
                                      </p:cBhvr>
                                    </p:animEffect>
                                  </p:childTnLst>
                                </p:cTn>
                              </p:par>
                              <p:par>
                                <p:cTn id="12" presetID="22" presetClass="entr" presetSubtype="1" fill="hold"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wipe(up)">
                                      <p:cBhvr>
                                        <p:cTn id="14" dur="1000"/>
                                        <p:tgtEl>
                                          <p:spTgt spid="48"/>
                                        </p:tgtEl>
                                      </p:cBhvr>
                                    </p:animEffect>
                                  </p:childTnLst>
                                </p:cTn>
                              </p:par>
                              <p:par>
                                <p:cTn id="15" presetID="22" presetClass="entr" presetSubtype="4" fill="hold" nodeType="withEffect">
                                  <p:stCondLst>
                                    <p:cond delay="0"/>
                                  </p:stCondLst>
                                  <p:childTnLst>
                                    <p:set>
                                      <p:cBhvr>
                                        <p:cTn id="16" dur="1" fill="hold">
                                          <p:stCondLst>
                                            <p:cond delay="0"/>
                                          </p:stCondLst>
                                        </p:cTn>
                                        <p:tgtEl>
                                          <p:spTgt spid="219"/>
                                        </p:tgtEl>
                                        <p:attrNameLst>
                                          <p:attrName>style.visibility</p:attrName>
                                        </p:attrNameLst>
                                      </p:cBhvr>
                                      <p:to>
                                        <p:strVal val="visible"/>
                                      </p:to>
                                    </p:set>
                                    <p:animEffect transition="in" filter="wipe(down)">
                                      <p:cBhvr>
                                        <p:cTn id="17" dur="1000"/>
                                        <p:tgtEl>
                                          <p:spTgt spid="219"/>
                                        </p:tgtEl>
                                      </p:cBhvr>
                                    </p:animEffect>
                                  </p:childTnLst>
                                </p:cTn>
                              </p:par>
                            </p:childTnLst>
                          </p:cTn>
                        </p:par>
                        <p:par>
                          <p:cTn id="18" fill="hold">
                            <p:stCondLst>
                              <p:cond delay="1500"/>
                            </p:stCondLst>
                            <p:childTnLst>
                              <p:par>
                                <p:cTn id="19" presetID="47" presetClass="entr" presetSubtype="0" fill="hold" grpId="0" nodeType="afterEffect">
                                  <p:stCondLst>
                                    <p:cond delay="0"/>
                                  </p:stCondLst>
                                  <p:childTnLst>
                                    <p:set>
                                      <p:cBhvr>
                                        <p:cTn id="20" dur="1" fill="hold">
                                          <p:stCondLst>
                                            <p:cond delay="0"/>
                                          </p:stCondLst>
                                        </p:cTn>
                                        <p:tgtEl>
                                          <p:spTgt spid="225"/>
                                        </p:tgtEl>
                                        <p:attrNameLst>
                                          <p:attrName>style.visibility</p:attrName>
                                        </p:attrNameLst>
                                      </p:cBhvr>
                                      <p:to>
                                        <p:strVal val="visible"/>
                                      </p:to>
                                    </p:set>
                                    <p:animEffect transition="in" filter="fade">
                                      <p:cBhvr>
                                        <p:cTn id="21" dur="1000"/>
                                        <p:tgtEl>
                                          <p:spTgt spid="225"/>
                                        </p:tgtEl>
                                      </p:cBhvr>
                                    </p:animEffect>
                                    <p:anim calcmode="lin" valueType="num">
                                      <p:cBhvr>
                                        <p:cTn id="22" dur="1000" fill="hold"/>
                                        <p:tgtEl>
                                          <p:spTgt spid="225"/>
                                        </p:tgtEl>
                                        <p:attrNameLst>
                                          <p:attrName>ppt_x</p:attrName>
                                        </p:attrNameLst>
                                      </p:cBhvr>
                                      <p:tavLst>
                                        <p:tav tm="0">
                                          <p:val>
                                            <p:strVal val="#ppt_x"/>
                                          </p:val>
                                        </p:tav>
                                        <p:tav tm="100000">
                                          <p:val>
                                            <p:strVal val="#ppt_x"/>
                                          </p:val>
                                        </p:tav>
                                      </p:tavLst>
                                    </p:anim>
                                    <p:anim calcmode="lin" valueType="num">
                                      <p:cBhvr>
                                        <p:cTn id="23" dur="1000" fill="hold"/>
                                        <p:tgtEl>
                                          <p:spTgt spid="225"/>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1000"/>
                                        <p:tgtEl>
                                          <p:spTgt spid="38"/>
                                        </p:tgtEl>
                                      </p:cBhvr>
                                    </p:animEffect>
                                    <p:anim calcmode="lin" valueType="num">
                                      <p:cBhvr>
                                        <p:cTn id="28" dur="1000" fill="hold"/>
                                        <p:tgtEl>
                                          <p:spTgt spid="38"/>
                                        </p:tgtEl>
                                        <p:attrNameLst>
                                          <p:attrName>ppt_x</p:attrName>
                                        </p:attrNameLst>
                                      </p:cBhvr>
                                      <p:tavLst>
                                        <p:tav tm="0">
                                          <p:val>
                                            <p:strVal val="#ppt_x"/>
                                          </p:val>
                                        </p:tav>
                                        <p:tav tm="100000">
                                          <p:val>
                                            <p:strVal val="#ppt_x"/>
                                          </p:val>
                                        </p:tav>
                                      </p:tavLst>
                                    </p:anim>
                                    <p:anim calcmode="lin" valueType="num">
                                      <p:cBhvr>
                                        <p:cTn id="29" dur="1000" fill="hold"/>
                                        <p:tgtEl>
                                          <p:spTgt spid="38"/>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42" presetClass="entr" presetSubtype="0" fill="hold" grpId="0" nodeType="afterEffect">
                                  <p:stCondLst>
                                    <p:cond delay="0"/>
                                  </p:stCondLst>
                                  <p:childTnLst>
                                    <p:set>
                                      <p:cBhvr>
                                        <p:cTn id="32" dur="1" fill="hold">
                                          <p:stCondLst>
                                            <p:cond delay="0"/>
                                          </p:stCondLst>
                                        </p:cTn>
                                        <p:tgtEl>
                                          <p:spTgt spid="226"/>
                                        </p:tgtEl>
                                        <p:attrNameLst>
                                          <p:attrName>style.visibility</p:attrName>
                                        </p:attrNameLst>
                                      </p:cBhvr>
                                      <p:to>
                                        <p:strVal val="visible"/>
                                      </p:to>
                                    </p:set>
                                    <p:animEffect transition="in" filter="fade">
                                      <p:cBhvr>
                                        <p:cTn id="33" dur="1000"/>
                                        <p:tgtEl>
                                          <p:spTgt spid="226"/>
                                        </p:tgtEl>
                                      </p:cBhvr>
                                    </p:animEffect>
                                    <p:anim calcmode="lin" valueType="num">
                                      <p:cBhvr>
                                        <p:cTn id="34" dur="1000" fill="hold"/>
                                        <p:tgtEl>
                                          <p:spTgt spid="226"/>
                                        </p:tgtEl>
                                        <p:attrNameLst>
                                          <p:attrName>ppt_x</p:attrName>
                                        </p:attrNameLst>
                                      </p:cBhvr>
                                      <p:tavLst>
                                        <p:tav tm="0">
                                          <p:val>
                                            <p:strVal val="#ppt_x"/>
                                          </p:val>
                                        </p:tav>
                                        <p:tav tm="100000">
                                          <p:val>
                                            <p:strVal val="#ppt_x"/>
                                          </p:val>
                                        </p:tav>
                                      </p:tavLst>
                                    </p:anim>
                                    <p:anim calcmode="lin" valueType="num">
                                      <p:cBhvr>
                                        <p:cTn id="35" dur="1000" fill="hold"/>
                                        <p:tgtEl>
                                          <p:spTgt spid="226"/>
                                        </p:tgtEl>
                                        <p:attrNameLst>
                                          <p:attrName>ppt_y</p:attrName>
                                        </p:attrNameLst>
                                      </p:cBhvr>
                                      <p:tavLst>
                                        <p:tav tm="0">
                                          <p:val>
                                            <p:strVal val="#ppt_y+.1"/>
                                          </p:val>
                                        </p:tav>
                                        <p:tav tm="100000">
                                          <p:val>
                                            <p:strVal val="#ppt_y"/>
                                          </p:val>
                                        </p:tav>
                                      </p:tavLst>
                                    </p:anim>
                                  </p:childTnLst>
                                </p:cTn>
                              </p:par>
                            </p:childTnLst>
                          </p:cTn>
                        </p:par>
                        <p:par>
                          <p:cTn id="36" fill="hold">
                            <p:stCondLst>
                              <p:cond delay="4500"/>
                            </p:stCondLst>
                            <p:childTnLst>
                              <p:par>
                                <p:cTn id="37" presetID="22" presetClass="entr" presetSubtype="1" fill="hold" nodeType="afterEffect">
                                  <p:stCondLst>
                                    <p:cond delay="0"/>
                                  </p:stCondLst>
                                  <p:childTnLst>
                                    <p:set>
                                      <p:cBhvr>
                                        <p:cTn id="38" dur="1" fill="hold">
                                          <p:stCondLst>
                                            <p:cond delay="0"/>
                                          </p:stCondLst>
                                        </p:cTn>
                                        <p:tgtEl>
                                          <p:spTgt spid="229"/>
                                        </p:tgtEl>
                                        <p:attrNameLst>
                                          <p:attrName>style.visibility</p:attrName>
                                        </p:attrNameLst>
                                      </p:cBhvr>
                                      <p:to>
                                        <p:strVal val="visible"/>
                                      </p:to>
                                    </p:set>
                                    <p:animEffect transition="in" filter="wipe(up)">
                                      <p:cBhvr>
                                        <p:cTn id="39" dur="1000"/>
                                        <p:tgtEl>
                                          <p:spTgt spid="229"/>
                                        </p:tgtEl>
                                      </p:cBhvr>
                                    </p:animEffect>
                                  </p:childTnLst>
                                </p:cTn>
                              </p:par>
                            </p:childTnLst>
                          </p:cTn>
                        </p:par>
                        <p:par>
                          <p:cTn id="40" fill="hold">
                            <p:stCondLst>
                              <p:cond delay="5500"/>
                            </p:stCondLst>
                            <p:childTnLst>
                              <p:par>
                                <p:cTn id="41" presetID="47" presetClass="entr" presetSubtype="0" fill="hold" grpId="0" nodeType="afterEffect">
                                  <p:stCondLst>
                                    <p:cond delay="0"/>
                                  </p:stCondLst>
                                  <p:childTnLst>
                                    <p:set>
                                      <p:cBhvr>
                                        <p:cTn id="42" dur="1" fill="hold">
                                          <p:stCondLst>
                                            <p:cond delay="0"/>
                                          </p:stCondLst>
                                        </p:cTn>
                                        <p:tgtEl>
                                          <p:spTgt spid="224"/>
                                        </p:tgtEl>
                                        <p:attrNameLst>
                                          <p:attrName>style.visibility</p:attrName>
                                        </p:attrNameLst>
                                      </p:cBhvr>
                                      <p:to>
                                        <p:strVal val="visible"/>
                                      </p:to>
                                    </p:set>
                                    <p:animEffect transition="in" filter="fade">
                                      <p:cBhvr>
                                        <p:cTn id="43" dur="1000"/>
                                        <p:tgtEl>
                                          <p:spTgt spid="224"/>
                                        </p:tgtEl>
                                      </p:cBhvr>
                                    </p:animEffect>
                                    <p:anim calcmode="lin" valueType="num">
                                      <p:cBhvr>
                                        <p:cTn id="44" dur="1000" fill="hold"/>
                                        <p:tgtEl>
                                          <p:spTgt spid="224"/>
                                        </p:tgtEl>
                                        <p:attrNameLst>
                                          <p:attrName>ppt_x</p:attrName>
                                        </p:attrNameLst>
                                      </p:cBhvr>
                                      <p:tavLst>
                                        <p:tav tm="0">
                                          <p:val>
                                            <p:strVal val="#ppt_x"/>
                                          </p:val>
                                        </p:tav>
                                        <p:tav tm="100000">
                                          <p:val>
                                            <p:strVal val="#ppt_x"/>
                                          </p:val>
                                        </p:tav>
                                      </p:tavLst>
                                    </p:anim>
                                    <p:anim calcmode="lin" valueType="num">
                                      <p:cBhvr>
                                        <p:cTn id="45" dur="1000" fill="hold"/>
                                        <p:tgtEl>
                                          <p:spTgt spid="224"/>
                                        </p:tgtEl>
                                        <p:attrNameLst>
                                          <p:attrName>ppt_y</p:attrName>
                                        </p:attrNameLst>
                                      </p:cBhvr>
                                      <p:tavLst>
                                        <p:tav tm="0">
                                          <p:val>
                                            <p:strVal val="#ppt_y-.1"/>
                                          </p:val>
                                        </p:tav>
                                        <p:tav tm="100000">
                                          <p:val>
                                            <p:strVal val="#ppt_y"/>
                                          </p:val>
                                        </p:tav>
                                      </p:tavLst>
                                    </p:anim>
                                  </p:childTnLst>
                                </p:cTn>
                              </p:par>
                            </p:childTnLst>
                          </p:cTn>
                        </p:par>
                        <p:par>
                          <p:cTn id="46" fill="hold">
                            <p:stCondLst>
                              <p:cond delay="6500"/>
                            </p:stCondLst>
                            <p:childTnLst>
                              <p:par>
                                <p:cTn id="47" presetID="42" presetClass="entr" presetSubtype="0" fill="hold" nodeType="afterEffect">
                                  <p:stCondLst>
                                    <p:cond delay="0"/>
                                  </p:stCondLst>
                                  <p:childTnLst>
                                    <p:set>
                                      <p:cBhvr>
                                        <p:cTn id="48" dur="1" fill="hold">
                                          <p:stCondLst>
                                            <p:cond delay="0"/>
                                          </p:stCondLst>
                                        </p:cTn>
                                        <p:tgtEl>
                                          <p:spTgt spid="102"/>
                                        </p:tgtEl>
                                        <p:attrNameLst>
                                          <p:attrName>style.visibility</p:attrName>
                                        </p:attrNameLst>
                                      </p:cBhvr>
                                      <p:to>
                                        <p:strVal val="visible"/>
                                      </p:to>
                                    </p:set>
                                    <p:animEffect transition="in" filter="fade">
                                      <p:cBhvr>
                                        <p:cTn id="49" dur="1000"/>
                                        <p:tgtEl>
                                          <p:spTgt spid="102"/>
                                        </p:tgtEl>
                                      </p:cBhvr>
                                    </p:animEffect>
                                    <p:anim calcmode="lin" valueType="num">
                                      <p:cBhvr>
                                        <p:cTn id="50" dur="1000" fill="hold"/>
                                        <p:tgtEl>
                                          <p:spTgt spid="102"/>
                                        </p:tgtEl>
                                        <p:attrNameLst>
                                          <p:attrName>ppt_x</p:attrName>
                                        </p:attrNameLst>
                                      </p:cBhvr>
                                      <p:tavLst>
                                        <p:tav tm="0">
                                          <p:val>
                                            <p:strVal val="#ppt_x"/>
                                          </p:val>
                                        </p:tav>
                                        <p:tav tm="100000">
                                          <p:val>
                                            <p:strVal val="#ppt_x"/>
                                          </p:val>
                                        </p:tav>
                                      </p:tavLst>
                                    </p:anim>
                                    <p:anim calcmode="lin" valueType="num">
                                      <p:cBhvr>
                                        <p:cTn id="51" dur="1000" fill="hold"/>
                                        <p:tgtEl>
                                          <p:spTgt spid="102"/>
                                        </p:tgtEl>
                                        <p:attrNameLst>
                                          <p:attrName>ppt_y</p:attrName>
                                        </p:attrNameLst>
                                      </p:cBhvr>
                                      <p:tavLst>
                                        <p:tav tm="0">
                                          <p:val>
                                            <p:strVal val="#ppt_y+.1"/>
                                          </p:val>
                                        </p:tav>
                                        <p:tav tm="100000">
                                          <p:val>
                                            <p:strVal val="#ppt_y"/>
                                          </p:val>
                                        </p:tav>
                                      </p:tavLst>
                                    </p:anim>
                                  </p:childTnLst>
                                </p:cTn>
                              </p:par>
                            </p:childTnLst>
                          </p:cTn>
                        </p:par>
                        <p:par>
                          <p:cTn id="52" fill="hold">
                            <p:stCondLst>
                              <p:cond delay="7500"/>
                            </p:stCondLst>
                            <p:childTnLst>
                              <p:par>
                                <p:cTn id="53" presetID="42" presetClass="entr" presetSubtype="0" fill="hold" grpId="0" nodeType="afterEffect">
                                  <p:stCondLst>
                                    <p:cond delay="0"/>
                                  </p:stCondLst>
                                  <p:childTnLst>
                                    <p:set>
                                      <p:cBhvr>
                                        <p:cTn id="54" dur="1" fill="hold">
                                          <p:stCondLst>
                                            <p:cond delay="0"/>
                                          </p:stCondLst>
                                        </p:cTn>
                                        <p:tgtEl>
                                          <p:spTgt spid="101"/>
                                        </p:tgtEl>
                                        <p:attrNameLst>
                                          <p:attrName>style.visibility</p:attrName>
                                        </p:attrNameLst>
                                      </p:cBhvr>
                                      <p:to>
                                        <p:strVal val="visible"/>
                                      </p:to>
                                    </p:set>
                                    <p:animEffect transition="in" filter="fade">
                                      <p:cBhvr>
                                        <p:cTn id="55" dur="1000"/>
                                        <p:tgtEl>
                                          <p:spTgt spid="101"/>
                                        </p:tgtEl>
                                      </p:cBhvr>
                                    </p:animEffect>
                                    <p:anim calcmode="lin" valueType="num">
                                      <p:cBhvr>
                                        <p:cTn id="56" dur="1000" fill="hold"/>
                                        <p:tgtEl>
                                          <p:spTgt spid="101"/>
                                        </p:tgtEl>
                                        <p:attrNameLst>
                                          <p:attrName>ppt_x</p:attrName>
                                        </p:attrNameLst>
                                      </p:cBhvr>
                                      <p:tavLst>
                                        <p:tav tm="0">
                                          <p:val>
                                            <p:strVal val="#ppt_x"/>
                                          </p:val>
                                        </p:tav>
                                        <p:tav tm="100000">
                                          <p:val>
                                            <p:strVal val="#ppt_x"/>
                                          </p:val>
                                        </p:tav>
                                      </p:tavLst>
                                    </p:anim>
                                    <p:anim calcmode="lin" valueType="num">
                                      <p:cBhvr>
                                        <p:cTn id="57" dur="1000" fill="hold"/>
                                        <p:tgtEl>
                                          <p:spTgt spid="101"/>
                                        </p:tgtEl>
                                        <p:attrNameLst>
                                          <p:attrName>ppt_y</p:attrName>
                                        </p:attrNameLst>
                                      </p:cBhvr>
                                      <p:tavLst>
                                        <p:tav tm="0">
                                          <p:val>
                                            <p:strVal val="#ppt_y+.1"/>
                                          </p:val>
                                        </p:tav>
                                        <p:tav tm="100000">
                                          <p:val>
                                            <p:strVal val="#ppt_y"/>
                                          </p:val>
                                        </p:tav>
                                      </p:tavLst>
                                    </p:anim>
                                  </p:childTnLst>
                                </p:cTn>
                              </p:par>
                            </p:childTnLst>
                          </p:cTn>
                        </p:par>
                        <p:par>
                          <p:cTn id="58" fill="hold">
                            <p:stCondLst>
                              <p:cond delay="8500"/>
                            </p:stCondLst>
                            <p:childTnLst>
                              <p:par>
                                <p:cTn id="59" presetID="42" presetClass="entr" presetSubtype="0"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1000"/>
                                        <p:tgtEl>
                                          <p:spTgt spid="36"/>
                                        </p:tgtEl>
                                      </p:cBhvr>
                                    </p:animEffect>
                                    <p:anim calcmode="lin" valueType="num">
                                      <p:cBhvr>
                                        <p:cTn id="62" dur="1000" fill="hold"/>
                                        <p:tgtEl>
                                          <p:spTgt spid="36"/>
                                        </p:tgtEl>
                                        <p:attrNameLst>
                                          <p:attrName>ppt_x</p:attrName>
                                        </p:attrNameLst>
                                      </p:cBhvr>
                                      <p:tavLst>
                                        <p:tav tm="0">
                                          <p:val>
                                            <p:strVal val="#ppt_x"/>
                                          </p:val>
                                        </p:tav>
                                        <p:tav tm="100000">
                                          <p:val>
                                            <p:strVal val="#ppt_x"/>
                                          </p:val>
                                        </p:tav>
                                      </p:tavLst>
                                    </p:anim>
                                    <p:anim calcmode="lin" valueType="num">
                                      <p:cBhvr>
                                        <p:cTn id="63" dur="1000" fill="hold"/>
                                        <p:tgtEl>
                                          <p:spTgt spid="36"/>
                                        </p:tgtEl>
                                        <p:attrNameLst>
                                          <p:attrName>ppt_y</p:attrName>
                                        </p:attrNameLst>
                                      </p:cBhvr>
                                      <p:tavLst>
                                        <p:tav tm="0">
                                          <p:val>
                                            <p:strVal val="#ppt_y+.1"/>
                                          </p:val>
                                        </p:tav>
                                        <p:tav tm="100000">
                                          <p:val>
                                            <p:strVal val="#ppt_y"/>
                                          </p:val>
                                        </p:tav>
                                      </p:tavLst>
                                    </p:anim>
                                  </p:childTnLst>
                                </p:cTn>
                              </p:par>
                            </p:childTnLst>
                          </p:cTn>
                        </p:par>
                        <p:par>
                          <p:cTn id="64" fill="hold">
                            <p:stCondLst>
                              <p:cond delay="9500"/>
                            </p:stCondLst>
                            <p:childTnLst>
                              <p:par>
                                <p:cTn id="65" presetID="42" presetClass="entr" presetSubtype="0" fill="hold" grpId="0" nodeType="afterEffect">
                                  <p:stCondLst>
                                    <p:cond delay="0"/>
                                  </p:stCondLst>
                                  <p:childTnLst>
                                    <p:set>
                                      <p:cBhvr>
                                        <p:cTn id="66" dur="1" fill="hold">
                                          <p:stCondLst>
                                            <p:cond delay="0"/>
                                          </p:stCondLst>
                                        </p:cTn>
                                        <p:tgtEl>
                                          <p:spTgt spid="227"/>
                                        </p:tgtEl>
                                        <p:attrNameLst>
                                          <p:attrName>style.visibility</p:attrName>
                                        </p:attrNameLst>
                                      </p:cBhvr>
                                      <p:to>
                                        <p:strVal val="visible"/>
                                      </p:to>
                                    </p:set>
                                    <p:animEffect transition="in" filter="fade">
                                      <p:cBhvr>
                                        <p:cTn id="67" dur="1000"/>
                                        <p:tgtEl>
                                          <p:spTgt spid="227"/>
                                        </p:tgtEl>
                                      </p:cBhvr>
                                    </p:animEffect>
                                    <p:anim calcmode="lin" valueType="num">
                                      <p:cBhvr>
                                        <p:cTn id="68" dur="1000" fill="hold"/>
                                        <p:tgtEl>
                                          <p:spTgt spid="227"/>
                                        </p:tgtEl>
                                        <p:attrNameLst>
                                          <p:attrName>ppt_x</p:attrName>
                                        </p:attrNameLst>
                                      </p:cBhvr>
                                      <p:tavLst>
                                        <p:tav tm="0">
                                          <p:val>
                                            <p:strVal val="#ppt_x"/>
                                          </p:val>
                                        </p:tav>
                                        <p:tav tm="100000">
                                          <p:val>
                                            <p:strVal val="#ppt_x"/>
                                          </p:val>
                                        </p:tav>
                                      </p:tavLst>
                                    </p:anim>
                                    <p:anim calcmode="lin" valueType="num">
                                      <p:cBhvr>
                                        <p:cTn id="69" dur="1000" fill="hold"/>
                                        <p:tgtEl>
                                          <p:spTgt spid="2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5" grpId="0" animBg="1"/>
      <p:bldP spid="226" grpId="0" animBg="1"/>
      <p:bldP spid="227" grpId="0" animBg="1"/>
      <p:bldP spid="101"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en-US" altLang="zh-CN" dirty="0">
                <a:effectLst>
                  <a:outerShdw blurRad="38100" dist="38100" dir="2700000" algn="tl">
                    <a:srgbClr val="000000">
                      <a:alpha val="43137"/>
                    </a:srgbClr>
                  </a:outerShdw>
                </a:effectLst>
              </a:rPr>
              <a:t>50</a:t>
            </a:r>
            <a:r>
              <a:rPr lang="zh-CN" altLang="en-US" dirty="0">
                <a:effectLst>
                  <a:outerShdw blurRad="38100" dist="38100" dir="2700000" algn="tl">
                    <a:srgbClr val="000000">
                      <a:alpha val="43137"/>
                    </a:srgbClr>
                  </a:outerShdw>
                </a:effectLst>
              </a:rPr>
              <a:t>年代初期中印外交</a:t>
            </a:r>
          </a:p>
        </p:txBody>
      </p:sp>
      <p:sp>
        <p:nvSpPr>
          <p:cNvPr id="5" name="文本框 4"/>
          <p:cNvSpPr txBox="1"/>
          <p:nvPr/>
        </p:nvSpPr>
        <p:spPr>
          <a:xfrm>
            <a:off x="654028" y="2000233"/>
            <a:ext cx="8468200" cy="769441"/>
          </a:xfrm>
          <a:prstGeom prst="rect">
            <a:avLst/>
          </a:prstGeom>
          <a:noFill/>
        </p:spPr>
        <p:txBody>
          <a:bodyPr wrap="square" rtlCol="0">
            <a:spAutoFit/>
          </a:bodyPr>
          <a:lstStyle/>
          <a:p>
            <a:pPr defTabSz="913765"/>
            <a:r>
              <a:rPr lang="zh-CN" altLang="en-US" sz="4400" b="1" dirty="0">
                <a:solidFill>
                  <a:srgbClr val="990000"/>
                </a:solidFill>
                <a:latin typeface="微软雅黑" panose="020B0503020204020204" pitchFamily="34" charset="-122"/>
                <a:ea typeface="微软雅黑" panose="020B0503020204020204" pitchFamily="34" charset="-122"/>
              </a:rPr>
              <a:t>周总理在</a:t>
            </a:r>
            <a:r>
              <a:rPr lang="en-US" altLang="zh-CN" sz="4400" b="1" dirty="0">
                <a:solidFill>
                  <a:srgbClr val="990000"/>
                </a:solidFill>
                <a:latin typeface="微软雅黑" panose="020B0503020204020204" pitchFamily="34" charset="-122"/>
                <a:ea typeface="微软雅黑" panose="020B0503020204020204" pitchFamily="34" charset="-122"/>
              </a:rPr>
              <a:t>《</a:t>
            </a:r>
            <a:r>
              <a:rPr lang="zh-CN" altLang="en-US" sz="4400" b="1" dirty="0">
                <a:solidFill>
                  <a:srgbClr val="990000"/>
                </a:solidFill>
                <a:latin typeface="微软雅黑" panose="020B0503020204020204" pitchFamily="34" charset="-122"/>
                <a:ea typeface="微软雅黑" panose="020B0503020204020204" pitchFamily="34" charset="-122"/>
              </a:rPr>
              <a:t>联合声明</a:t>
            </a:r>
            <a:r>
              <a:rPr lang="en-US" altLang="zh-CN" sz="4400" b="1" dirty="0">
                <a:solidFill>
                  <a:srgbClr val="990000"/>
                </a:solidFill>
                <a:latin typeface="微软雅黑" panose="020B0503020204020204" pitchFamily="34" charset="-122"/>
                <a:ea typeface="微软雅黑" panose="020B0503020204020204" pitchFamily="34" charset="-122"/>
              </a:rPr>
              <a:t>》</a:t>
            </a:r>
            <a:r>
              <a:rPr lang="zh-CN" altLang="en-US" sz="4400" b="1" dirty="0">
                <a:solidFill>
                  <a:srgbClr val="990000"/>
                </a:solidFill>
                <a:latin typeface="微软雅黑" panose="020B0503020204020204" pitchFamily="34" charset="-122"/>
                <a:ea typeface="微软雅黑" panose="020B0503020204020204" pitchFamily="34" charset="-122"/>
              </a:rPr>
              <a:t>中提出</a:t>
            </a:r>
            <a:endParaRPr lang="en-US" altLang="zh-CN" sz="4400" b="1" dirty="0">
              <a:solidFill>
                <a:srgbClr val="990000"/>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2867028" y="3057539"/>
            <a:ext cx="6457942" cy="1230031"/>
            <a:chOff x="527503" y="2638546"/>
            <a:chExt cx="3539001" cy="459108"/>
          </a:xfrm>
        </p:grpSpPr>
        <p:sp>
          <p:nvSpPr>
            <p:cNvPr id="8" name="矩形 7"/>
            <p:cNvSpPr/>
            <p:nvPr/>
          </p:nvSpPr>
          <p:spPr>
            <a:xfrm>
              <a:off x="527503" y="2638546"/>
              <a:ext cx="3539001" cy="459108"/>
            </a:xfrm>
            <a:prstGeom prst="rect">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prstClr val="white"/>
                </a:solidFill>
                <a:latin typeface="Calibri" panose="020F0502020204030204"/>
                <a:ea typeface="宋体" panose="02010600030101010101" pitchFamily="2" charset="-122"/>
              </a:endParaRPr>
            </a:p>
          </p:txBody>
        </p:sp>
        <p:sp>
          <p:nvSpPr>
            <p:cNvPr id="9" name="矩形 8"/>
            <p:cNvSpPr/>
            <p:nvPr/>
          </p:nvSpPr>
          <p:spPr>
            <a:xfrm>
              <a:off x="636997" y="2708618"/>
              <a:ext cx="3378511" cy="285352"/>
            </a:xfrm>
            <a:prstGeom prst="rect">
              <a:avLst/>
            </a:prstGeom>
          </p:spPr>
          <p:txBody>
            <a:bodyPr wrap="square">
              <a:spAutoFit/>
            </a:bodyPr>
            <a:lstStyle/>
            <a:p>
              <a:pPr algn="ctr" defTabSz="913765"/>
              <a:r>
                <a:rPr lang="zh-CN" altLang="en-US" sz="5400" b="1" dirty="0">
                  <a:solidFill>
                    <a:srgbClr val="FFC000">
                      <a:lumMod val="20000"/>
                      <a:lumOff val="80000"/>
                    </a:srgbClr>
                  </a:solidFill>
                  <a:latin typeface="微软雅黑" panose="020B0503020204020204" pitchFamily="34" charset="-122"/>
                  <a:ea typeface="微软雅黑" panose="020B0503020204020204" pitchFamily="34" charset="-122"/>
                </a:rPr>
                <a:t>和平共处五项原则</a:t>
              </a:r>
              <a:endParaRPr lang="en-US" altLang="zh-CN" sz="5400" b="1" dirty="0">
                <a:solidFill>
                  <a:srgbClr val="FFC000">
                    <a:lumMod val="20000"/>
                    <a:lumOff val="80000"/>
                  </a:srgbClr>
                </a:solidFill>
                <a:latin typeface="微软雅黑" panose="020B0503020204020204" pitchFamily="34" charset="-122"/>
                <a:ea typeface="微软雅黑" panose="020B0503020204020204" pitchFamily="34" charset="-122"/>
              </a:endParaRPr>
            </a:p>
          </p:txBody>
        </p:sp>
      </p:grpSp>
      <p:sp>
        <p:nvSpPr>
          <p:cNvPr id="17" name="文本框 16"/>
          <p:cNvSpPr txBox="1"/>
          <p:nvPr/>
        </p:nvSpPr>
        <p:spPr>
          <a:xfrm>
            <a:off x="1132614" y="4765044"/>
            <a:ext cx="10033516" cy="461665"/>
          </a:xfrm>
          <a:prstGeom prst="rect">
            <a:avLst/>
          </a:prstGeom>
          <a:noFill/>
        </p:spPr>
        <p:txBody>
          <a:bodyPr wrap="none" rtlCol="0">
            <a:spAutoFit/>
          </a:bodyPr>
          <a:lstStyle/>
          <a:p>
            <a:r>
              <a:rPr lang="zh-CN" altLang="en-US" sz="2400" b="1" dirty="0">
                <a:effectLst/>
                <a:ea typeface="等线" panose="02010600030101010101" pitchFamily="2" charset="-122"/>
                <a:cs typeface="Times New Roman" panose="02020503050405090304" pitchFamily="18" charset="0"/>
              </a:rPr>
              <a:t>即：</a:t>
            </a:r>
            <a:r>
              <a:rPr lang="zh-CN" altLang="zh-CN" sz="2400" b="1" dirty="0">
                <a:effectLst/>
                <a:ea typeface="等线" panose="02010600030101010101" pitchFamily="2" charset="-122"/>
                <a:cs typeface="Times New Roman" panose="02020503050405090304" pitchFamily="18" charset="0"/>
              </a:rPr>
              <a:t>互相尊重领土主权，互不侵犯，互不干涉内政，平等互利，和平共处</a:t>
            </a:r>
            <a:endParaRPr lang="zh-CN" altLang="en-US" sz="2400" b="1" dirty="0"/>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500"/>
                                        <p:tgtEl>
                                          <p:spTgt spid="7"/>
                                        </p:tgtEl>
                                      </p:cBhvr>
                                    </p:animEffect>
                                    <p:anim calcmode="lin" valueType="num">
                                      <p:cBhvr>
                                        <p:cTn id="14" dur="1500" fill="hold"/>
                                        <p:tgtEl>
                                          <p:spTgt spid="7"/>
                                        </p:tgtEl>
                                        <p:attrNameLst>
                                          <p:attrName>ppt_x</p:attrName>
                                        </p:attrNameLst>
                                      </p:cBhvr>
                                      <p:tavLst>
                                        <p:tav tm="0">
                                          <p:val>
                                            <p:strVal val="#ppt_x"/>
                                          </p:val>
                                        </p:tav>
                                        <p:tav tm="100000">
                                          <p:val>
                                            <p:strVal val="#ppt_x"/>
                                          </p:val>
                                        </p:tav>
                                      </p:tavLst>
                                    </p:anim>
                                    <p:anim calcmode="lin" valueType="num">
                                      <p:cBhvr>
                                        <p:cTn id="15" dur="15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500"/>
                            </p:stCondLst>
                            <p:childTnLst>
                              <p:par>
                                <p:cTn id="17" presetID="42"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en-US" altLang="zh-CN" dirty="0">
                <a:effectLst>
                  <a:outerShdw blurRad="38100" dist="38100" dir="2700000" algn="tl">
                    <a:srgbClr val="000000">
                      <a:alpha val="43137"/>
                    </a:srgbClr>
                  </a:outerShdw>
                </a:effectLst>
              </a:rPr>
              <a:t>50</a:t>
            </a:r>
            <a:r>
              <a:rPr lang="zh-CN" altLang="en-US" dirty="0">
                <a:effectLst>
                  <a:outerShdw blurRad="38100" dist="38100" dir="2700000" algn="tl">
                    <a:srgbClr val="000000">
                      <a:alpha val="43137"/>
                    </a:srgbClr>
                  </a:outerShdw>
                </a:effectLst>
              </a:rPr>
              <a:t>年代初期中印外交</a:t>
            </a:r>
          </a:p>
        </p:txBody>
      </p:sp>
      <p:sp>
        <p:nvSpPr>
          <p:cNvPr id="5" name="文本框 4"/>
          <p:cNvSpPr txBox="1"/>
          <p:nvPr/>
        </p:nvSpPr>
        <p:spPr>
          <a:xfrm>
            <a:off x="1603364" y="2243707"/>
            <a:ext cx="8985272" cy="769441"/>
          </a:xfrm>
          <a:prstGeom prst="rect">
            <a:avLst/>
          </a:prstGeom>
          <a:noFill/>
        </p:spPr>
        <p:txBody>
          <a:bodyPr wrap="square" rtlCol="0">
            <a:spAutoFit/>
          </a:bodyPr>
          <a:lstStyle/>
          <a:p>
            <a:pPr marL="0" marR="0" lvl="0" indent="0" algn="l" defTabSz="913765" rtl="0" eaLnBrk="1" fontAlgn="auto" latinLnBrk="0" hangingPunct="1">
              <a:lnSpc>
                <a:spcPct val="10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rPr>
              <a:t>中国解放军于</a:t>
            </a:r>
            <a:r>
              <a:rPr kumimoji="0" lang="en-US" altLang="zh-CN" sz="4400"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rPr>
              <a:t>1951</a:t>
            </a:r>
            <a:r>
              <a:rPr kumimoji="0" lang="zh-CN" altLang="en-US" sz="4400"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rPr>
              <a:t>年和平进驻西藏</a:t>
            </a:r>
            <a:endParaRPr kumimoji="0" lang="en-US" altLang="zh-CN" sz="4400" b="1" i="0" u="none" strike="noStrike" kern="1200" cap="none" spc="0" normalizeH="0" baseline="0" noProof="0" dirty="0">
              <a:ln>
                <a:noFill/>
              </a:ln>
              <a:solidFill>
                <a:srgbClr val="990000"/>
              </a:solidFill>
              <a:effectLst/>
              <a:uLnTx/>
              <a:uFillTx/>
              <a:latin typeface="微软雅黑" panose="020B0503020204020204" pitchFamily="34" charset="-122"/>
              <a:ea typeface="微软雅黑" panose="020B0503020204020204" pitchFamily="34" charset="-122"/>
              <a:cs typeface="+mn-cs"/>
            </a:endParaRPr>
          </a:p>
        </p:txBody>
      </p:sp>
      <p:grpSp>
        <p:nvGrpSpPr>
          <p:cNvPr id="7" name="组合 6"/>
          <p:cNvGrpSpPr/>
          <p:nvPr/>
        </p:nvGrpSpPr>
        <p:grpSpPr>
          <a:xfrm>
            <a:off x="4525058" y="3681979"/>
            <a:ext cx="3141884" cy="1230031"/>
            <a:chOff x="527503" y="2638546"/>
            <a:chExt cx="3539001" cy="459108"/>
          </a:xfrm>
        </p:grpSpPr>
        <p:sp>
          <p:nvSpPr>
            <p:cNvPr id="8" name="矩形 7"/>
            <p:cNvSpPr/>
            <p:nvPr/>
          </p:nvSpPr>
          <p:spPr>
            <a:xfrm>
              <a:off x="527503" y="2638546"/>
              <a:ext cx="3539001" cy="459108"/>
            </a:xfrm>
            <a:prstGeom prst="rect">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9" name="矩形 8"/>
            <p:cNvSpPr/>
            <p:nvPr/>
          </p:nvSpPr>
          <p:spPr>
            <a:xfrm>
              <a:off x="636997" y="2708618"/>
              <a:ext cx="3378511" cy="344632"/>
            </a:xfrm>
            <a:prstGeom prst="rect">
              <a:avLst/>
            </a:prstGeom>
          </p:spPr>
          <p:txBody>
            <a:bodyPr wrap="square">
              <a:spAutoFit/>
            </a:bodyPr>
            <a:lstStyle/>
            <a:p>
              <a:pPr marL="0" marR="0" lvl="0" indent="0" algn="ctr" defTabSz="913765"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dirty="0">
                  <a:ln>
                    <a:noFill/>
                  </a:ln>
                  <a:solidFill>
                    <a:srgbClr val="FFC000">
                      <a:lumMod val="20000"/>
                      <a:lumOff val="80000"/>
                    </a:srgbClr>
                  </a:solidFill>
                  <a:effectLst/>
                  <a:uLnTx/>
                  <a:uFillTx/>
                  <a:latin typeface="微软雅黑" panose="020B0503020204020204" pitchFamily="34" charset="-122"/>
                  <a:ea typeface="微软雅黑" panose="020B0503020204020204" pitchFamily="34" charset="-122"/>
                  <a:cs typeface="+mn-cs"/>
                </a:rPr>
                <a:t>西藏解放</a:t>
              </a:r>
              <a:endParaRPr kumimoji="0" lang="en-US" altLang="zh-CN" sz="5400" b="1" i="0" u="none" strike="noStrike" kern="1200" cap="none" spc="0" normalizeH="0" baseline="0" noProof="0" dirty="0">
                <a:ln>
                  <a:noFill/>
                </a:ln>
                <a:solidFill>
                  <a:srgbClr val="FFC000">
                    <a:lumMod val="20000"/>
                    <a:lumOff val="80000"/>
                  </a:srgbClr>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ppt_x</p:attrName>
                                        </p:attrNameLst>
                                      </p:cBhvr>
                                      <p:tavLst>
                                        <p:tav tm="0">
                                          <p:val>
                                            <p:strVal val="#ppt_x"/>
                                          </p:val>
                                        </p:tav>
                                        <p:tav tm="100000">
                                          <p:val>
                                            <p:strVal val="#ppt_x"/>
                                          </p:val>
                                        </p:tav>
                                      </p:tavLst>
                                    </p:anim>
                                    <p:anim calcmode="lin" valueType="num">
                                      <p:cBhvr>
                                        <p:cTn id="9" dur="2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000"/>
                                        <p:tgtEl>
                                          <p:spTgt spid="7"/>
                                        </p:tgtEl>
                                      </p:cBhvr>
                                    </p:animEffect>
                                    <p:anim calcmode="lin" valueType="num">
                                      <p:cBhvr>
                                        <p:cTn id="13" dur="2000" fill="hold"/>
                                        <p:tgtEl>
                                          <p:spTgt spid="7"/>
                                        </p:tgtEl>
                                        <p:attrNameLst>
                                          <p:attrName>ppt_x</p:attrName>
                                        </p:attrNameLst>
                                      </p:cBhvr>
                                      <p:tavLst>
                                        <p:tav tm="0">
                                          <p:val>
                                            <p:strVal val="#ppt_x"/>
                                          </p:val>
                                        </p:tav>
                                        <p:tav tm="100000">
                                          <p:val>
                                            <p:strVal val="#ppt_x"/>
                                          </p:val>
                                        </p:tav>
                                      </p:tavLst>
                                    </p:anim>
                                    <p:anim calcmode="lin" valueType="num">
                                      <p:cBhvr>
                                        <p:cTn id="14" dur="2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725" y="1198108"/>
            <a:ext cx="11766550" cy="4967742"/>
          </a:xfrm>
          <a:prstGeom prst="rect">
            <a:avLst/>
          </a:prstGeom>
          <a:noFill/>
          <a:ln w="4445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文本占位符 2"/>
          <p:cNvSpPr>
            <a:spLocks noGrp="1"/>
          </p:cNvSpPr>
          <p:nvPr>
            <p:ph type="body" sz="quarter" idx="10"/>
          </p:nvPr>
        </p:nvSpPr>
        <p:spPr>
          <a:xfrm>
            <a:off x="3921341" y="910243"/>
            <a:ext cx="4349317" cy="664633"/>
          </a:xfrm>
          <a:ln w="25400">
            <a:solidFill>
              <a:srgbClr val="990000"/>
            </a:solidFill>
            <a:prstDash val="dashDot"/>
          </a:ln>
        </p:spPr>
        <p:txBody>
          <a:bodyPr>
            <a:normAutofit/>
          </a:bodyPr>
          <a:lstStyle/>
          <a:p>
            <a:pPr algn="ctr"/>
            <a:r>
              <a:rPr lang="en-US" altLang="zh-CN" dirty="0">
                <a:effectLst>
                  <a:outerShdw blurRad="38100" dist="38100" dir="2700000" algn="tl">
                    <a:srgbClr val="000000">
                      <a:alpha val="43137"/>
                    </a:srgbClr>
                  </a:outerShdw>
                </a:effectLst>
              </a:rPr>
              <a:t>50</a:t>
            </a:r>
            <a:r>
              <a:rPr lang="zh-CN" altLang="en-US" dirty="0">
                <a:effectLst>
                  <a:outerShdw blurRad="38100" dist="38100" dir="2700000" algn="tl">
                    <a:srgbClr val="000000">
                      <a:alpha val="43137"/>
                    </a:srgbClr>
                  </a:outerShdw>
                </a:effectLst>
              </a:rPr>
              <a:t>年代后期中印外交</a:t>
            </a:r>
          </a:p>
        </p:txBody>
      </p:sp>
      <p:sp>
        <p:nvSpPr>
          <p:cNvPr id="7" name="TextBox 8"/>
          <p:cNvSpPr txBox="1"/>
          <p:nvPr/>
        </p:nvSpPr>
        <p:spPr>
          <a:xfrm>
            <a:off x="1050193" y="2586931"/>
            <a:ext cx="3829394" cy="461665"/>
          </a:xfrm>
          <a:prstGeom prst="rect">
            <a:avLst/>
          </a:prstGeom>
          <a:noFill/>
        </p:spPr>
        <p:txBody>
          <a:bodyPr wrap="square" rtlCol="0">
            <a:spAutoFit/>
          </a:bodyPr>
          <a:lstStyle/>
          <a:p>
            <a:pPr algn="ctr" defTabSz="913765"/>
            <a:r>
              <a:rPr lang="en-US" altLang="zh-CN" sz="2400" b="1" dirty="0">
                <a:solidFill>
                  <a:prstClr val="black">
                    <a:lumMod val="85000"/>
                    <a:lumOff val="15000"/>
                  </a:prstClr>
                </a:solidFill>
                <a:latin typeface="微软雅黑" panose="020B0503020204020204" pitchFamily="34" charset="-122"/>
                <a:ea typeface="微软雅黑" panose="020B0503020204020204" pitchFamily="34" charset="-122"/>
              </a:rPr>
              <a:t>1956</a:t>
            </a:r>
            <a:r>
              <a:rPr lang="zh-CN" altLang="en-US" sz="2400" b="1" dirty="0">
                <a:solidFill>
                  <a:prstClr val="black">
                    <a:lumMod val="85000"/>
                    <a:lumOff val="15000"/>
                  </a:prstClr>
                </a:solidFill>
                <a:latin typeface="微软雅黑" panose="020B0503020204020204" pitchFamily="34" charset="-122"/>
                <a:ea typeface="微软雅黑" panose="020B0503020204020204" pitchFamily="34" charset="-122"/>
              </a:rPr>
              <a:t>年 周总理访印</a:t>
            </a:r>
          </a:p>
        </p:txBody>
      </p:sp>
      <p:sp>
        <p:nvSpPr>
          <p:cNvPr id="8" name="TextBox 21"/>
          <p:cNvSpPr txBox="1"/>
          <p:nvPr/>
        </p:nvSpPr>
        <p:spPr>
          <a:xfrm>
            <a:off x="7231326" y="2413475"/>
            <a:ext cx="3802644" cy="461665"/>
          </a:xfrm>
          <a:prstGeom prst="rect">
            <a:avLst/>
          </a:prstGeom>
          <a:noFill/>
        </p:spPr>
        <p:txBody>
          <a:bodyPr wrap="none" rtlCol="0">
            <a:spAutoFit/>
          </a:bodyPr>
          <a:lstStyle/>
          <a:p>
            <a:pPr defTabSz="913765"/>
            <a:r>
              <a:rPr lang="en-US" altLang="zh-CN" sz="2400" b="1" dirty="0">
                <a:solidFill>
                  <a:prstClr val="black">
                    <a:lumMod val="85000"/>
                    <a:lumOff val="15000"/>
                  </a:prstClr>
                </a:solidFill>
                <a:latin typeface="微软雅黑" panose="020B0503020204020204" pitchFamily="34" charset="-122"/>
                <a:ea typeface="微软雅黑" panose="020B0503020204020204" pitchFamily="34" charset="-122"/>
              </a:rPr>
              <a:t>1959</a:t>
            </a:r>
            <a:r>
              <a:rPr lang="zh-CN" altLang="en-US" sz="2400" b="1" dirty="0">
                <a:solidFill>
                  <a:prstClr val="black">
                    <a:lumMod val="85000"/>
                    <a:lumOff val="15000"/>
                  </a:prstClr>
                </a:solidFill>
                <a:latin typeface="微软雅黑" panose="020B0503020204020204" pitchFamily="34" charset="-122"/>
                <a:ea typeface="微软雅黑" panose="020B0503020204020204" pitchFamily="34" charset="-122"/>
              </a:rPr>
              <a:t>年 达赖喇嘛出逃印度</a:t>
            </a:r>
          </a:p>
        </p:txBody>
      </p:sp>
      <p:cxnSp>
        <p:nvCxnSpPr>
          <p:cNvPr id="9" name="直接连接符 8"/>
          <p:cNvCxnSpPr/>
          <p:nvPr/>
        </p:nvCxnSpPr>
        <p:spPr>
          <a:xfrm>
            <a:off x="6061609" y="1909871"/>
            <a:ext cx="0" cy="4080000"/>
          </a:xfrm>
          <a:prstGeom prst="line">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508056" y="4271857"/>
            <a:ext cx="3249185" cy="52522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135" b="1" dirty="0">
                <a:solidFill>
                  <a:prstClr val="white"/>
                </a:solidFill>
                <a:latin typeface="微软雅黑" panose="020B0503020204020204" pitchFamily="34" charset="-122"/>
                <a:ea typeface="微软雅黑" panose="020B0503020204020204" pitchFamily="34" charset="-122"/>
              </a:rPr>
              <a:t>拉开了中印战争的帷幕</a:t>
            </a:r>
          </a:p>
        </p:txBody>
      </p:sp>
      <p:sp>
        <p:nvSpPr>
          <p:cNvPr id="11" name="矩形 10"/>
          <p:cNvSpPr/>
          <p:nvPr/>
        </p:nvSpPr>
        <p:spPr>
          <a:xfrm>
            <a:off x="8119144" y="3310889"/>
            <a:ext cx="2027008" cy="5252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400" b="1" dirty="0">
                <a:solidFill>
                  <a:srgbClr val="FFC000">
                    <a:lumMod val="20000"/>
                    <a:lumOff val="80000"/>
                  </a:srgbClr>
                </a:solidFill>
                <a:latin typeface="微软雅黑" panose="020B0503020204020204" pitchFamily="34" charset="-122"/>
                <a:ea typeface="微软雅黑" panose="020B0503020204020204" pitchFamily="34" charset="-122"/>
              </a:rPr>
              <a:t>空喀山口事件</a:t>
            </a:r>
          </a:p>
        </p:txBody>
      </p:sp>
      <p:sp>
        <p:nvSpPr>
          <p:cNvPr id="16" name="椭圆 15"/>
          <p:cNvSpPr/>
          <p:nvPr/>
        </p:nvSpPr>
        <p:spPr>
          <a:xfrm>
            <a:off x="5430635" y="4164247"/>
            <a:ext cx="1236269" cy="1236269"/>
          </a:xfrm>
          <a:prstGeom prst="ellipse">
            <a:avLst/>
          </a:prstGeom>
          <a:solidFill>
            <a:srgbClr val="99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sz="3200" dirty="0">
              <a:solidFill>
                <a:prstClr val="white"/>
              </a:solidFill>
              <a:latin typeface="Calibri" panose="020F0502020204030204"/>
              <a:ea typeface="宋体" panose="02010600030101010101" pitchFamily="2" charset="-122"/>
            </a:endParaRPr>
          </a:p>
        </p:txBody>
      </p:sp>
      <p:sp>
        <p:nvSpPr>
          <p:cNvPr id="17" name="矩形 16"/>
          <p:cNvSpPr/>
          <p:nvPr/>
        </p:nvSpPr>
        <p:spPr>
          <a:xfrm>
            <a:off x="5464489" y="4582326"/>
            <a:ext cx="1210588" cy="400110"/>
          </a:xfrm>
          <a:prstGeom prst="rect">
            <a:avLst/>
          </a:prstGeom>
        </p:spPr>
        <p:txBody>
          <a:bodyPr wrap="none">
            <a:spAutoFit/>
          </a:bodyPr>
          <a:lstStyle/>
          <a:p>
            <a:pPr algn="ctr" defTabSz="913765"/>
            <a:r>
              <a:rPr lang="zh-CN" altLang="en-US" sz="2000" b="1" dirty="0">
                <a:solidFill>
                  <a:srgbClr val="FFC000">
                    <a:lumMod val="20000"/>
                    <a:lumOff val="80000"/>
                  </a:srgbClr>
                </a:solidFill>
                <a:latin typeface="微软雅黑" panose="020B0503020204020204" pitchFamily="34" charset="-122"/>
                <a:ea typeface="微软雅黑" panose="020B0503020204020204" pitchFamily="34" charset="-122"/>
              </a:rPr>
              <a:t>边界争议</a:t>
            </a:r>
          </a:p>
        </p:txBody>
      </p:sp>
      <p:sp>
        <p:nvSpPr>
          <p:cNvPr id="18" name="矩形 17"/>
          <p:cNvSpPr/>
          <p:nvPr/>
        </p:nvSpPr>
        <p:spPr>
          <a:xfrm>
            <a:off x="1340298" y="3565834"/>
            <a:ext cx="3249185" cy="9991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135" b="1" dirty="0">
                <a:solidFill>
                  <a:prstClr val="white"/>
                </a:solidFill>
                <a:latin typeface="微软雅黑" panose="020B0503020204020204" pitchFamily="34" charset="-122"/>
                <a:ea typeface="微软雅黑" panose="020B0503020204020204" pitchFamily="34" charset="-122"/>
              </a:rPr>
              <a:t>印度拒绝中方关于边界问题的谈判</a:t>
            </a:r>
          </a:p>
        </p:txBody>
      </p:sp>
    </p:spTree>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750"/>
                                        <p:tgtEl>
                                          <p:spTgt spid="16"/>
                                        </p:tgtEl>
                                      </p:cBhvr>
                                    </p:animEffect>
                                    <p:anim calcmode="lin" valueType="num">
                                      <p:cBhvr>
                                        <p:cTn id="12" dur="750" fill="hold"/>
                                        <p:tgtEl>
                                          <p:spTgt spid="16"/>
                                        </p:tgtEl>
                                        <p:attrNameLst>
                                          <p:attrName>ppt_x</p:attrName>
                                        </p:attrNameLst>
                                      </p:cBhvr>
                                      <p:tavLst>
                                        <p:tav tm="0">
                                          <p:val>
                                            <p:strVal val="#ppt_x"/>
                                          </p:val>
                                        </p:tav>
                                        <p:tav tm="100000">
                                          <p:val>
                                            <p:strVal val="#ppt_x"/>
                                          </p:val>
                                        </p:tav>
                                      </p:tavLst>
                                    </p:anim>
                                    <p:anim calcmode="lin" valueType="num">
                                      <p:cBhvr>
                                        <p:cTn id="13" dur="675" decel="100000" fill="hold"/>
                                        <p:tgtEl>
                                          <p:spTgt spid="16"/>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16"/>
                                        </p:tgtEl>
                                        <p:attrNameLst>
                                          <p:attrName>ppt_y</p:attrName>
                                        </p:attrNameLst>
                                      </p:cBhvr>
                                      <p:tavLst>
                                        <p:tav tm="0">
                                          <p:val>
                                            <p:strVal val="#ppt_y-.03"/>
                                          </p:val>
                                        </p:tav>
                                        <p:tav tm="100000">
                                          <p:val>
                                            <p:strVal val="#ppt_y"/>
                                          </p:val>
                                        </p:tav>
                                      </p:tavLst>
                                    </p:anim>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down)">
                                      <p:cBhvr>
                                        <p:cTn id="18" dur="500"/>
                                        <p:tgtEl>
                                          <p:spTgt spid="17"/>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1250" fill="hold"/>
                                        <p:tgtEl>
                                          <p:spTgt spid="7"/>
                                        </p:tgtEl>
                                        <p:attrNameLst>
                                          <p:attrName>ppt_w</p:attrName>
                                        </p:attrNameLst>
                                      </p:cBhvr>
                                      <p:tavLst>
                                        <p:tav tm="0">
                                          <p:val>
                                            <p:fltVal val="0"/>
                                          </p:val>
                                        </p:tav>
                                        <p:tav tm="100000">
                                          <p:val>
                                            <p:strVal val="#ppt_w"/>
                                          </p:val>
                                        </p:tav>
                                      </p:tavLst>
                                    </p:anim>
                                    <p:anim calcmode="lin" valueType="num">
                                      <p:cBhvr>
                                        <p:cTn id="23" dur="1250" fill="hold"/>
                                        <p:tgtEl>
                                          <p:spTgt spid="7"/>
                                        </p:tgtEl>
                                        <p:attrNameLst>
                                          <p:attrName>ppt_h</p:attrName>
                                        </p:attrNameLst>
                                      </p:cBhvr>
                                      <p:tavLst>
                                        <p:tav tm="0">
                                          <p:val>
                                            <p:fltVal val="0"/>
                                          </p:val>
                                        </p:tav>
                                        <p:tav tm="100000">
                                          <p:val>
                                            <p:strVal val="#ppt_h"/>
                                          </p:val>
                                        </p:tav>
                                      </p:tavLst>
                                    </p:anim>
                                    <p:animEffect transition="in" filter="fade">
                                      <p:cBhvr>
                                        <p:cTn id="24" dur="1250"/>
                                        <p:tgtEl>
                                          <p:spTgt spid="7"/>
                                        </p:tgtEl>
                                      </p:cBhvr>
                                    </p:animEffect>
                                  </p:childTnLst>
                                </p:cTn>
                              </p:par>
                            </p:childTnLst>
                          </p:cTn>
                        </p:par>
                        <p:par>
                          <p:cTn id="25" fill="hold">
                            <p:stCondLst>
                              <p:cond delay="3250"/>
                            </p:stCondLst>
                            <p:childTnLst>
                              <p:par>
                                <p:cTn id="26" presetID="22" presetClass="entr" presetSubtype="8"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1250"/>
                                        <p:tgtEl>
                                          <p:spTgt spid="18"/>
                                        </p:tgtEl>
                                      </p:cBhvr>
                                    </p:animEffect>
                                  </p:childTnLst>
                                </p:cTn>
                              </p:par>
                            </p:childTnLst>
                          </p:cTn>
                        </p:par>
                        <p:par>
                          <p:cTn id="29" fill="hold">
                            <p:stCondLst>
                              <p:cond delay="4500"/>
                            </p:stCondLst>
                            <p:childTnLst>
                              <p:par>
                                <p:cTn id="30" presetID="53" presetClass="entr" presetSubtype="16"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childTnLst>
                          </p:cTn>
                        </p:par>
                        <p:par>
                          <p:cTn id="35" fill="hold">
                            <p:stCondLst>
                              <p:cond delay="5000"/>
                            </p:stCondLst>
                            <p:childTnLst>
                              <p:par>
                                <p:cTn id="36" presetID="22" presetClass="entr" presetSubtype="8"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1000"/>
                                        <p:tgtEl>
                                          <p:spTgt spid="11"/>
                                        </p:tgtEl>
                                      </p:cBhvr>
                                    </p:animEffect>
                                  </p:childTnLst>
                                </p:cTn>
                              </p:par>
                            </p:childTnLst>
                          </p:cTn>
                        </p:par>
                        <p:par>
                          <p:cTn id="39" fill="hold">
                            <p:stCondLst>
                              <p:cond delay="6000"/>
                            </p:stCondLst>
                            <p:childTnLst>
                              <p:par>
                                <p:cTn id="40" presetID="2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bldLvl="0" animBg="1"/>
      <p:bldP spid="16" grpId="0" animBg="1"/>
      <p:bldP spid="17" grpId="0"/>
      <p:bldP spid="1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415925" y="863600"/>
            <a:ext cx="5191760" cy="4857750"/>
          </a:xfrm>
          <a:prstGeom prst="rect">
            <a:avLst/>
          </a:prstGeom>
        </p:spPr>
      </p:pic>
      <p:pic>
        <p:nvPicPr>
          <p:cNvPr id="2" name="图片 1"/>
          <p:cNvPicPr>
            <a:picLocks noChangeAspect="1"/>
          </p:cNvPicPr>
          <p:nvPr/>
        </p:nvPicPr>
        <p:blipFill>
          <a:blip r:embed="rId3"/>
          <a:stretch>
            <a:fillRect/>
          </a:stretch>
        </p:blipFill>
        <p:spPr>
          <a:xfrm>
            <a:off x="5972175" y="836295"/>
            <a:ext cx="5761355" cy="491236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731554" y="727709"/>
            <a:ext cx="2027008" cy="5252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400" b="1" dirty="0">
                <a:solidFill>
                  <a:srgbClr val="FFC000">
                    <a:lumMod val="20000"/>
                    <a:lumOff val="80000"/>
                  </a:srgbClr>
                </a:solidFill>
                <a:latin typeface="微软雅黑" panose="020B0503020204020204" pitchFamily="34" charset="-122"/>
                <a:ea typeface="微软雅黑" panose="020B0503020204020204" pitchFamily="34" charset="-122"/>
              </a:rPr>
              <a:t>空喀山口事件</a:t>
            </a:r>
          </a:p>
        </p:txBody>
      </p:sp>
      <p:pic>
        <p:nvPicPr>
          <p:cNvPr id="2" name="图片 1"/>
          <p:cNvPicPr>
            <a:picLocks noChangeAspect="1"/>
          </p:cNvPicPr>
          <p:nvPr/>
        </p:nvPicPr>
        <p:blipFill>
          <a:blip r:embed="rId2"/>
          <a:stretch>
            <a:fillRect/>
          </a:stretch>
        </p:blipFill>
        <p:spPr>
          <a:xfrm>
            <a:off x="731554" y="1385529"/>
            <a:ext cx="6801970" cy="4933892"/>
          </a:xfrm>
          <a:prstGeom prst="rect">
            <a:avLst/>
          </a:prstGeom>
        </p:spPr>
      </p:pic>
      <p:sp>
        <p:nvSpPr>
          <p:cNvPr id="3" name="文本框 2"/>
          <p:cNvSpPr txBox="1"/>
          <p:nvPr/>
        </p:nvSpPr>
        <p:spPr>
          <a:xfrm>
            <a:off x="8668385" y="2153285"/>
            <a:ext cx="3209925" cy="1383665"/>
          </a:xfrm>
          <a:prstGeom prst="rect">
            <a:avLst/>
          </a:prstGeom>
          <a:noFill/>
        </p:spPr>
        <p:txBody>
          <a:bodyPr wrap="square" rtlCol="0">
            <a:spAutoFit/>
          </a:bodyPr>
          <a:lstStyle/>
          <a:p>
            <a:r>
              <a:rPr lang="zh-CN" altLang="en-US" sz="2800">
                <a:latin typeface="微软雅黑" charset="0"/>
                <a:ea typeface="微软雅黑" charset="0"/>
              </a:rPr>
              <a:t>印度在中国边境巡逻，妄图建立新的哨所。</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par>
                                <p:cTn id="12" presetID="22" presetClass="entr" presetSubtype="8" fill="hold"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731554" y="727709"/>
            <a:ext cx="2027008" cy="5252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400" b="1" dirty="0">
                <a:solidFill>
                  <a:srgbClr val="FFC000">
                    <a:lumMod val="20000"/>
                    <a:lumOff val="80000"/>
                  </a:srgbClr>
                </a:solidFill>
                <a:latin typeface="微软雅黑" panose="020B0503020204020204" pitchFamily="34" charset="-122"/>
                <a:ea typeface="微软雅黑" panose="020B0503020204020204" pitchFamily="34" charset="-122"/>
              </a:rPr>
              <a:t>空喀山口事件</a:t>
            </a:r>
          </a:p>
        </p:txBody>
      </p:sp>
      <p:pic>
        <p:nvPicPr>
          <p:cNvPr id="3" name="图片 2"/>
          <p:cNvPicPr>
            <a:picLocks noChangeAspect="1"/>
          </p:cNvPicPr>
          <p:nvPr/>
        </p:nvPicPr>
        <p:blipFill>
          <a:blip r:embed="rId2"/>
          <a:stretch>
            <a:fillRect/>
          </a:stretch>
        </p:blipFill>
        <p:spPr>
          <a:xfrm>
            <a:off x="454025" y="1517650"/>
            <a:ext cx="6708775" cy="5011420"/>
          </a:xfrm>
          <a:prstGeom prst="rect">
            <a:avLst/>
          </a:prstGeom>
        </p:spPr>
      </p:pic>
      <p:sp>
        <p:nvSpPr>
          <p:cNvPr id="4" name="文本框 3"/>
          <p:cNvSpPr txBox="1"/>
          <p:nvPr/>
        </p:nvSpPr>
        <p:spPr>
          <a:xfrm>
            <a:off x="7288530" y="1939290"/>
            <a:ext cx="4145915" cy="3538220"/>
          </a:xfrm>
          <a:prstGeom prst="rect">
            <a:avLst/>
          </a:prstGeom>
          <a:noFill/>
        </p:spPr>
        <p:txBody>
          <a:bodyPr wrap="square" rtlCol="0">
            <a:spAutoFit/>
          </a:bodyPr>
          <a:lstStyle/>
          <a:p>
            <a:r>
              <a:rPr lang="zh-CN" altLang="en-US" sz="2800">
                <a:latin typeface="微软雅黑" charset="0"/>
                <a:ea typeface="微软雅黑" charset="0"/>
              </a:rPr>
              <a:t>看到中方只有13人携带轻武器，便气势汹汹，分两路向中国边防分队进行包围。</a:t>
            </a:r>
          </a:p>
          <a:p>
            <a:endParaRPr lang="zh-CN" altLang="en-US" sz="2800">
              <a:latin typeface="微软雅黑" charset="0"/>
              <a:ea typeface="微软雅黑" charset="0"/>
            </a:endParaRPr>
          </a:p>
          <a:p>
            <a:r>
              <a:rPr lang="zh-CN" altLang="en-US" sz="2800">
                <a:latin typeface="微软雅黑" charset="0"/>
                <a:ea typeface="微软雅黑" charset="0"/>
              </a:rPr>
              <a:t>面对印军的猖狂行径，中国边防战士仍然强忍怒火，坚持不打第一枪。</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anim calcmode="lin" valueType="num">
                                      <p:cBhvr>
                                        <p:cTn id="12" dur="500" fill="hold"/>
                                        <p:tgtEl>
                                          <p:spTgt spid="3"/>
                                        </p:tgtEl>
                                        <p:attrNameLst>
                                          <p:attrName>ppt_x</p:attrName>
                                        </p:attrNameLst>
                                      </p:cBhvr>
                                      <p:tavLst>
                                        <p:tav tm="0">
                                          <p:val>
                                            <p:strVal val="#ppt_x"/>
                                          </p:val>
                                        </p:tav>
                                        <p:tav tm="100000">
                                          <p:val>
                                            <p:strVal val="#ppt_x"/>
                                          </p:val>
                                        </p:tav>
                                      </p:tavLst>
                                    </p:anim>
                                    <p:anim calcmode="lin" valueType="num">
                                      <p:cBhvr>
                                        <p:cTn id="13" dur="500" fill="hold"/>
                                        <p:tgtEl>
                                          <p:spTgt spid="3"/>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731554" y="727709"/>
            <a:ext cx="2027008" cy="5252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r>
              <a:rPr lang="zh-CN" altLang="en-US" sz="2400" b="1" dirty="0">
                <a:solidFill>
                  <a:srgbClr val="FFC000">
                    <a:lumMod val="20000"/>
                    <a:lumOff val="80000"/>
                  </a:srgbClr>
                </a:solidFill>
                <a:latin typeface="微软雅黑" panose="020B0503020204020204" pitchFamily="34" charset="-122"/>
                <a:ea typeface="微软雅黑" panose="020B0503020204020204" pitchFamily="34" charset="-122"/>
              </a:rPr>
              <a:t>空喀山口事件</a:t>
            </a:r>
          </a:p>
        </p:txBody>
      </p:sp>
      <p:pic>
        <p:nvPicPr>
          <p:cNvPr id="2" name="图片 1"/>
          <p:cNvPicPr>
            <a:picLocks noChangeAspect="1"/>
          </p:cNvPicPr>
          <p:nvPr/>
        </p:nvPicPr>
        <p:blipFill>
          <a:blip r:embed="rId2"/>
          <a:stretch>
            <a:fillRect/>
          </a:stretch>
        </p:blipFill>
        <p:spPr>
          <a:xfrm>
            <a:off x="534670" y="1818640"/>
            <a:ext cx="6350635" cy="3911600"/>
          </a:xfrm>
          <a:prstGeom prst="rect">
            <a:avLst/>
          </a:prstGeom>
        </p:spPr>
      </p:pic>
      <p:sp>
        <p:nvSpPr>
          <p:cNvPr id="4" name="文本框 3"/>
          <p:cNvSpPr txBox="1"/>
          <p:nvPr/>
        </p:nvSpPr>
        <p:spPr>
          <a:xfrm>
            <a:off x="7288530" y="1939290"/>
            <a:ext cx="4145915" cy="3969385"/>
          </a:xfrm>
          <a:prstGeom prst="rect">
            <a:avLst/>
          </a:prstGeom>
          <a:noFill/>
        </p:spPr>
        <p:txBody>
          <a:bodyPr wrap="square" rtlCol="0">
            <a:spAutoFit/>
          </a:bodyPr>
          <a:lstStyle/>
          <a:p>
            <a:r>
              <a:rPr lang="zh-CN" altLang="en-US" sz="2800" dirty="0">
                <a:latin typeface="微软雅黑" charset="0"/>
                <a:ea typeface="微软雅黑" charset="0"/>
              </a:rPr>
              <a:t>印度军队挑衅，中国自卫还击。</a:t>
            </a:r>
          </a:p>
          <a:p>
            <a:endParaRPr lang="zh-CN" altLang="en-US" sz="2800" dirty="0">
              <a:latin typeface="微软雅黑" charset="0"/>
              <a:ea typeface="微软雅黑" charset="0"/>
            </a:endParaRPr>
          </a:p>
          <a:p>
            <a:r>
              <a:rPr lang="zh-CN" altLang="en-US" sz="2800" dirty="0">
                <a:latin typeface="微软雅黑" charset="0"/>
                <a:ea typeface="微软雅黑" charset="0"/>
              </a:rPr>
              <a:t>这次战斗入侵印军被击毙9人，伤3人，7人被俘，残余印军狼狈逃出国境。</a:t>
            </a:r>
          </a:p>
          <a:p>
            <a:endParaRPr lang="zh-CN" altLang="en-US" sz="2800" dirty="0">
              <a:latin typeface="微软雅黑" charset="0"/>
              <a:ea typeface="微软雅黑" charset="0"/>
            </a:endParaRPr>
          </a:p>
          <a:p>
            <a:r>
              <a:rPr lang="zh-CN" altLang="en-US" sz="2800" dirty="0">
                <a:latin typeface="微软雅黑" charset="0"/>
                <a:ea typeface="微软雅黑" charset="0"/>
              </a:rPr>
              <a:t>中国以大局为重，释放了所有战俘。</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anim calcmode="lin" valueType="num">
                                      <p:cBhvr>
                                        <p:cTn id="12" dur="500" fill="hold"/>
                                        <p:tgtEl>
                                          <p:spTgt spid="2"/>
                                        </p:tgtEl>
                                        <p:attrNameLst>
                                          <p:attrName>ppt_x</p:attrName>
                                        </p:attrNameLst>
                                      </p:cBhvr>
                                      <p:tavLst>
                                        <p:tav tm="0">
                                          <p:val>
                                            <p:strVal val="#ppt_x"/>
                                          </p:val>
                                        </p:tav>
                                        <p:tav tm="100000">
                                          <p:val>
                                            <p:strVal val="#ppt_x"/>
                                          </p:val>
                                        </p:tav>
                                      </p:tavLst>
                                    </p:anim>
                                    <p:anim calcmode="lin" valueType="num">
                                      <p:cBhvr>
                                        <p:cTn id="13" dur="500" fill="hold"/>
                                        <p:tgtEl>
                                          <p:spTgt spid="2"/>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4" grpId="0"/>
    </p:bldLst>
  </p:timing>
</p:sld>
</file>

<file path=ppt/theme/theme1.xml><?xml version="1.0" encoding="utf-8"?>
<a:theme xmlns:a="http://schemas.openxmlformats.org/drawingml/2006/main" name="Office 主题">
  <a:themeElements>
    <a:clrScheme name="自定义 129">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00000"/>
      </a:hlink>
      <a:folHlink>
        <a:srgbClr val="000000"/>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867</Words>
  <Application>Microsoft Office PowerPoint</Application>
  <PresentationFormat>宽屏</PresentationFormat>
  <Paragraphs>97</Paragraphs>
  <Slides>16</Slides>
  <Notes>12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16</vt:i4>
      </vt:variant>
    </vt:vector>
  </HeadingPairs>
  <TitlesOfParts>
    <vt:vector size="23" baseType="lpstr">
      <vt:lpstr>等线</vt:lpstr>
      <vt:lpstr>华康俪金黑W8(P)</vt:lpstr>
      <vt:lpstr>微软雅黑</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关注民生聚焦2018全国两会PPT模板</dc:title>
  <dc:creator>歉然安可</dc:creator>
  <cp:lastModifiedBy>叶 奕含</cp:lastModifiedBy>
  <cp:revision>68</cp:revision>
  <dcterms:created xsi:type="dcterms:W3CDTF">2021-04-21T11:20:04Z</dcterms:created>
  <dcterms:modified xsi:type="dcterms:W3CDTF">2023-04-10T01:33:55Z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2052-3.3.1.5149</vt:lpwstr>
  </property>
</Properties>
</file>

<file path=docProps/thumbnail.jpeg>
</file>